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2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4">
          <p15:clr>
            <a:srgbClr val="747775"/>
          </p15:clr>
        </p15:guide>
        <p15:guide id="2" pos="145">
          <p15:clr>
            <a:srgbClr val="747775"/>
          </p15:clr>
        </p15:guide>
        <p15:guide id="3" pos="288">
          <p15:clr>
            <a:srgbClr val="747775"/>
          </p15:clr>
        </p15:guide>
        <p15:guide id="4" pos="431">
          <p15:clr>
            <a:srgbClr val="747775"/>
          </p15:clr>
        </p15:guide>
        <p15:guide id="5" pos="864">
          <p15:clr>
            <a:srgbClr val="747775"/>
          </p15:clr>
        </p15:guide>
        <p15:guide id="6" pos="1080">
          <p15:clr>
            <a:srgbClr val="747775"/>
          </p15:clr>
        </p15:guide>
        <p15:guide id="7" pos="1152">
          <p15:clr>
            <a:srgbClr val="747775"/>
          </p15:clr>
        </p15:guide>
        <p15:guide id="8" pos="1224">
          <p15:clr>
            <a:srgbClr val="747775"/>
          </p15:clr>
        </p15:guide>
        <p15:guide id="9" orient="horz" pos="216">
          <p15:clr>
            <a:srgbClr val="747775"/>
          </p15:clr>
        </p15:guide>
        <p15:guide id="10" orient="horz" pos="288">
          <p15:clr>
            <a:srgbClr val="747775"/>
          </p15:clr>
        </p15:guide>
        <p15:guide id="11" orient="horz" pos="4174">
          <p15:clr>
            <a:srgbClr val="747775"/>
          </p15:clr>
        </p15:guide>
        <p15:guide id="12" pos="7060">
          <p15:clr>
            <a:srgbClr val="747775"/>
          </p15:clr>
        </p15:guide>
        <p15:guide id="13" pos="7130">
          <p15:clr>
            <a:srgbClr val="747775"/>
          </p15:clr>
        </p15:guide>
        <p15:guide id="14" pos="7560">
          <p15:clr>
            <a:srgbClr val="747775"/>
          </p15:clr>
        </p15:guide>
        <p15:guide id="15" orient="horz" pos="729">
          <p15:clr>
            <a:srgbClr val="747775"/>
          </p15:clr>
        </p15:guide>
      </p15:sldGuideLst>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g8ybkql9X/hvMBBVPjEjOuskuCU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Hagert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5D41A0-8E8F-E649-FCE2-95BBBA8BA9EB}" v="5" dt="2024-12-18T21:44:17.5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4" d="100"/>
          <a:sy n="104" d="100"/>
        </p:scale>
        <p:origin x="232" y="568"/>
      </p:cViewPr>
      <p:guideLst>
        <p:guide orient="horz" pos="144"/>
        <p:guide pos="145"/>
        <p:guide pos="288"/>
        <p:guide pos="431"/>
        <p:guide pos="864"/>
        <p:guide pos="1080"/>
        <p:guide pos="1152"/>
        <p:guide pos="1224"/>
        <p:guide orient="horz" pos="216"/>
        <p:guide orient="horz" pos="288"/>
        <p:guide orient="horz" pos="4174"/>
        <p:guide pos="7060"/>
        <p:guide pos="7130"/>
        <p:guide pos="7560"/>
        <p:guide orient="horz" pos="729"/>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customschemas.google.com/relationships/presentationmetadata" Target="meta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a Reznik" userId="S::freznik@masscec.com::1d61764e-418c-4f9e-8a66-f9597a98ac98" providerId="AD" clId="Web-{D25D41A0-8E8F-E649-FCE2-95BBBA8BA9EB}"/>
    <pc:docChg chg="modSld">
      <pc:chgData name="Francesca Reznik" userId="S::freznik@masscec.com::1d61764e-418c-4f9e-8a66-f9597a98ac98" providerId="AD" clId="Web-{D25D41A0-8E8F-E649-FCE2-95BBBA8BA9EB}" dt="2024-12-18T21:44:17.578" v="4" actId="1076"/>
      <pc:docMkLst>
        <pc:docMk/>
      </pc:docMkLst>
      <pc:sldChg chg="addSp delSp modSp">
        <pc:chgData name="Francesca Reznik" userId="S::freznik@masscec.com::1d61764e-418c-4f9e-8a66-f9597a98ac98" providerId="AD" clId="Web-{D25D41A0-8E8F-E649-FCE2-95BBBA8BA9EB}" dt="2024-12-18T21:44:17.578" v="4" actId="1076"/>
        <pc:sldMkLst>
          <pc:docMk/>
          <pc:sldMk cId="0" sldId="269"/>
        </pc:sldMkLst>
        <pc:spChg chg="del">
          <ac:chgData name="Francesca Reznik" userId="S::freznik@masscec.com::1d61764e-418c-4f9e-8a66-f9597a98ac98" providerId="AD" clId="Web-{D25D41A0-8E8F-E649-FCE2-95BBBA8BA9EB}" dt="2024-12-18T21:43:30.078" v="0"/>
          <ac:spMkLst>
            <pc:docMk/>
            <pc:sldMk cId="0" sldId="269"/>
            <ac:spMk id="326" creationId="{00000000-0000-0000-0000-000000000000}"/>
          </ac:spMkLst>
        </pc:spChg>
        <pc:picChg chg="add mod">
          <ac:chgData name="Francesca Reznik" userId="S::freznik@masscec.com::1d61764e-418c-4f9e-8a66-f9597a98ac98" providerId="AD" clId="Web-{D25D41A0-8E8F-E649-FCE2-95BBBA8BA9EB}" dt="2024-12-18T21:44:17.578" v="4" actId="1076"/>
          <ac:picMkLst>
            <pc:docMk/>
            <pc:sldMk cId="0" sldId="269"/>
            <ac:picMk id="2" creationId="{3CBD05B3-5A3E-E15F-F415-8A4BBF70776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Today, we transition from focusing on different types of clean energy solutions to thinking about the careers that make those solutions possible.</a:t>
            </a:r>
            <a:endParaRPr dirty="0">
              <a:latin typeface="Calibri" panose="020F0502020204030204" pitchFamily="34" charset="0"/>
              <a:cs typeface="Calibri" panose="020F0502020204030204" pitchFamily="34" charset="0"/>
            </a:endParaRPr>
          </a:p>
          <a:p>
            <a:pPr marL="457200" marR="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Specifically, we’re focusing on the clean energy and climate-tech career sector growth and demand and how to evaluate which of the many different clean energy or climate-tech jobs could be the best fit for you.</a:t>
            </a:r>
            <a:endParaRPr dirty="0">
              <a:latin typeface="Calibri" panose="020F0502020204030204" pitchFamily="34" charset="0"/>
              <a:cs typeface="Calibri" panose="020F0502020204030204" pitchFamily="34" charset="0"/>
            </a:endParaRPr>
          </a:p>
          <a:p>
            <a:pPr marL="457200" marR="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You’ll explore how your skills, interests, and values align with potential careers in this rapidly growing field.</a:t>
            </a:r>
            <a:endParaRPr dirty="0">
              <a:latin typeface="Calibri" panose="020F0502020204030204" pitchFamily="34" charset="0"/>
              <a:cs typeface="Calibri" panose="020F0502020204030204" pitchFamily="34" charset="0"/>
            </a:endParaRPr>
          </a:p>
        </p:txBody>
      </p:sp>
      <p:sp>
        <p:nvSpPr>
          <p:cNvPr id="136" name="Google Shape;13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0386d72336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30386d72336_0_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Highlight some jobs poised to expand significantly in Massachusetts over the coming years.</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Project managers oversee all clean energy projects, including solar panel installations, wind farms, and energy efficiency retrofits. They are responsible for planning, coordinating teams, managing budgets, and ensuring that all project goals are met on time.</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This is a quick snapshot of some skills needed to be a project manager.</a:t>
            </a:r>
            <a:endParaRPr dirty="0">
              <a:latin typeface="Calibri" panose="020F0502020204030204" pitchFamily="34" charset="0"/>
              <a:cs typeface="Calibri" panose="020F0502020204030204" pitchFamily="34" charset="0"/>
            </a:endParaRPr>
          </a:p>
          <a:p>
            <a:pPr marL="914400" lvl="1" indent="-317500" algn="l" rtl="0">
              <a:lnSpc>
                <a:spcPct val="100000"/>
              </a:lnSpc>
              <a:spcBef>
                <a:spcPts val="0"/>
              </a:spcBef>
              <a:spcAft>
                <a:spcPts val="0"/>
              </a:spcAft>
              <a:buSzPts val="1400"/>
              <a:buChar char="•"/>
            </a:pPr>
            <a:r>
              <a:rPr lang="en-US" dirty="0">
                <a:latin typeface="Calibri" panose="020F0502020204030204" pitchFamily="34" charset="0"/>
                <a:cs typeface="Calibri" panose="020F0502020204030204" pitchFamily="34" charset="0"/>
              </a:rPr>
              <a:t>Organization—project managers must manage multiple tasks, deadlines, and resources simultaneously.</a:t>
            </a:r>
            <a:endParaRPr dirty="0">
              <a:latin typeface="Calibri" panose="020F0502020204030204" pitchFamily="34" charset="0"/>
              <a:cs typeface="Calibri" panose="020F0502020204030204" pitchFamily="34" charset="0"/>
            </a:endParaRPr>
          </a:p>
          <a:p>
            <a:pPr marL="914400" lvl="1" indent="-317500" algn="l" rtl="0">
              <a:lnSpc>
                <a:spcPct val="100000"/>
              </a:lnSpc>
              <a:spcBef>
                <a:spcPts val="0"/>
              </a:spcBef>
              <a:spcAft>
                <a:spcPts val="0"/>
              </a:spcAft>
              <a:buSzPts val="1400"/>
              <a:buChar char="•"/>
            </a:pPr>
            <a:r>
              <a:rPr lang="en-US" dirty="0">
                <a:latin typeface="Calibri" panose="020F0502020204030204" pitchFamily="34" charset="0"/>
                <a:cs typeface="Calibri" panose="020F0502020204030204" pitchFamily="34" charset="0"/>
              </a:rPr>
              <a:t>Problem-solving—they are the go-to person to address issues on a project, so they must be able to address concerns and find solutions.</a:t>
            </a:r>
            <a:endParaRPr dirty="0">
              <a:latin typeface="Calibri" panose="020F0502020204030204" pitchFamily="34" charset="0"/>
              <a:cs typeface="Calibri" panose="020F0502020204030204" pitchFamily="34" charset="0"/>
            </a:endParaRPr>
          </a:p>
          <a:p>
            <a:pPr marL="914400" lvl="1" indent="-317500" algn="l" rtl="0">
              <a:lnSpc>
                <a:spcPct val="100000"/>
              </a:lnSpc>
              <a:spcBef>
                <a:spcPts val="0"/>
              </a:spcBef>
              <a:spcAft>
                <a:spcPts val="0"/>
              </a:spcAft>
              <a:buSzPts val="1400"/>
              <a:buChar char="•"/>
            </a:pPr>
            <a:r>
              <a:rPr lang="en-US" dirty="0">
                <a:latin typeface="Calibri" panose="020F0502020204030204" pitchFamily="34" charset="0"/>
                <a:cs typeface="Calibri" panose="020F0502020204030204" pitchFamily="34" charset="0"/>
              </a:rPr>
              <a:t>Communication—project managers must communicate updates and instructions between team members and any other stakeholders or community members involved in a project.</a:t>
            </a:r>
            <a:endParaRPr dirty="0">
              <a:latin typeface="Calibri" panose="020F0502020204030204" pitchFamily="34" charset="0"/>
              <a:cs typeface="Calibri" panose="020F0502020204030204" pitchFamily="34" charset="0"/>
            </a:endParaRPr>
          </a:p>
          <a:p>
            <a:pPr marL="914400" lvl="1" indent="-317500" algn="l" rtl="0">
              <a:lnSpc>
                <a:spcPct val="100000"/>
              </a:lnSpc>
              <a:spcBef>
                <a:spcPts val="0"/>
              </a:spcBef>
              <a:spcAft>
                <a:spcPts val="0"/>
              </a:spcAft>
              <a:buSzPts val="1400"/>
              <a:buChar char="•"/>
            </a:pPr>
            <a:r>
              <a:rPr lang="en-US" dirty="0">
                <a:latin typeface="Calibri" panose="020F0502020204030204" pitchFamily="34" charset="0"/>
                <a:cs typeface="Calibri" panose="020F0502020204030204" pitchFamily="34" charset="0"/>
              </a:rPr>
              <a:t>Leadership—multiple teams or professionals are often involved in clean energy projects, and project managers must be able to guide and motivate them, which requires leadership.</a:t>
            </a:r>
            <a:endParaRPr dirty="0">
              <a:latin typeface="Calibri" panose="020F0502020204030204" pitchFamily="34" charset="0"/>
              <a:cs typeface="Calibri" panose="020F0502020204030204" pitchFamily="34" charset="0"/>
            </a:endParaRPr>
          </a:p>
          <a:p>
            <a:pPr marL="457200" lvl="0" indent="-139700" algn="l" rtl="0">
              <a:lnSpc>
                <a:spcPct val="100000"/>
              </a:lnSpc>
              <a:spcBef>
                <a:spcPts val="0"/>
              </a:spcBef>
              <a:spcAft>
                <a:spcPts val="0"/>
              </a:spcAft>
              <a:buSzPts val="1400"/>
              <a:buFont typeface="Arial"/>
              <a:buNone/>
            </a:pPr>
            <a:endParaRPr dirty="0">
              <a:latin typeface="Calibri" panose="020F0502020204030204" pitchFamily="34" charset="0"/>
              <a:cs typeface="Calibri" panose="020F0502020204030204" pitchFamily="34" charset="0"/>
            </a:endParaRPr>
          </a:p>
        </p:txBody>
      </p:sp>
      <p:sp>
        <p:nvSpPr>
          <p:cNvPr id="238" name="Google Shape;238;g30386d72336_0_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Another area with increasing job demand is offshore wind. Massachusetts is a leader in offshore wind development, so the demand for skilled technicians will continue to grow significantly as more offshore wind projects are constructed.</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Offshore wind technicians maintain and repair wind turbines, ensuring they operate efficiently.</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They need to have mechanical and electrical skills.</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You need to be comfortable working at heights and on the water, as offshore wind often requires working from an offshore platform.</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Wind turbine technicians need to be good at troubleshooting—they don’t always know the problem, but it’s their job to solve it.</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They work in all kinds of weather, and those conditions can be more intense on the water.</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This is a role that requires lots of safety training.</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The pay rate is anywhere from $55–80K depending on the specific role; there’s the potential for higher earnings with additional certifications or more experience.</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Offshore wind is vital to Massachusetts’s climate goals, with the potential to power thousands of homes with renewable energy.</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Offshore wind projects are supported by federal and state incentives, which will continue driving demand for skilled workers.</a:t>
            </a:r>
            <a:endParaRPr dirty="0">
              <a:latin typeface="Calibri" panose="020F0502020204030204" pitchFamily="34" charset="0"/>
              <a:cs typeface="Calibri" panose="020F0502020204030204" pitchFamily="34" charset="0"/>
            </a:endParaRPr>
          </a:p>
        </p:txBody>
      </p:sp>
      <p:sp>
        <p:nvSpPr>
          <p:cNvPr id="250" name="Google Shape;25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A third career poised to grow significantly, and one that does not necessarily require being comfortable with heights, is an energy auditor.</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Energy auditors evaluate homes and other buildings to identify energy inefficiencies. They recommend upgrades and other changes that reduce energy consumption and costs.</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Necessary skills include analytical skills, an understanding of different building systems and components, and strong communication skills. You’d be working with all kinds of people and going into their homes and buildings, often with news they don’t want to hear. </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The work environment is mainly indoors, although sometimes you may need to evaluate the outside of a building or an outdoor area.</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The salary in Massachusetts is $50–$75K, with higher pay for specialized assessments or consulting jobs.</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Massachusetts prioritizes energy efficiency, and the demand for energy auditors is expected to grow as policies encourage energy-efficient buildings.</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Energy auditors can help people upgrade existing buildings or ensure that new buildings are as energy-efficient as possible.</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Energy efficiency is one of the most cost-effective ways to reduce emissions and energy costs, so it’s an excellent way for businesses to lower their carbon footprint.</a:t>
            </a:r>
            <a:endParaRPr dirty="0">
              <a:latin typeface="Calibri" panose="020F0502020204030204" pitchFamily="34" charset="0"/>
              <a:cs typeface="Calibri" panose="020F0502020204030204" pitchFamily="34" charset="0"/>
            </a:endParaRPr>
          </a:p>
          <a:p>
            <a:pPr marL="457200" lvl="0" indent="-139700" algn="l" rtl="0">
              <a:lnSpc>
                <a:spcPct val="100000"/>
              </a:lnSpc>
              <a:spcBef>
                <a:spcPts val="0"/>
              </a:spcBef>
              <a:spcAft>
                <a:spcPts val="0"/>
              </a:spcAft>
              <a:buSzPts val="1400"/>
              <a:buFont typeface="Arial"/>
              <a:buNone/>
            </a:pPr>
            <a:endParaRPr dirty="0">
              <a:latin typeface="Calibri" panose="020F0502020204030204" pitchFamily="34" charset="0"/>
              <a:cs typeface="Calibri" panose="020F0502020204030204" pitchFamily="34" charset="0"/>
            </a:endParaRPr>
          </a:p>
          <a:p>
            <a:pPr marL="457200" lvl="0" indent="-139700" algn="l" rtl="0">
              <a:lnSpc>
                <a:spcPct val="100000"/>
              </a:lnSpc>
              <a:spcBef>
                <a:spcPts val="0"/>
              </a:spcBef>
              <a:spcAft>
                <a:spcPts val="0"/>
              </a:spcAft>
              <a:buSzPts val="1400"/>
              <a:buFont typeface="Arial"/>
              <a:buNone/>
            </a:pPr>
            <a:endParaRPr dirty="0">
              <a:latin typeface="Calibri" panose="020F0502020204030204" pitchFamily="34" charset="0"/>
              <a:cs typeface="Calibri" panose="020F0502020204030204" pitchFamily="34" charset="0"/>
            </a:endParaRPr>
          </a:p>
        </p:txBody>
      </p:sp>
      <p:sp>
        <p:nvSpPr>
          <p:cNvPr id="261" name="Google Shape;26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800fc4f1ca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2800fc4f1ca_0_59:notes"/>
          <p:cNvSpPr txBox="1">
            <a:spLocks noGrp="1"/>
          </p:cNvSpPr>
          <p:nvPr>
            <p:ph type="body" idx="1"/>
          </p:nvPr>
        </p:nvSpPr>
        <p:spPr>
          <a:xfrm>
            <a:off x="685800" y="4400549"/>
            <a:ext cx="5486400" cy="4284663"/>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Over the next few lessons, we’ </a:t>
            </a:r>
            <a:r>
              <a:rPr lang="en-US" dirty="0" err="1">
                <a:latin typeface="Calibri" panose="020F0502020204030204" pitchFamily="34" charset="0"/>
                <a:cs typeface="Calibri" panose="020F0502020204030204" pitchFamily="34" charset="0"/>
              </a:rPr>
              <a:t>ll</a:t>
            </a:r>
            <a:r>
              <a:rPr lang="en-US" dirty="0">
                <a:latin typeface="Calibri" panose="020F0502020204030204" pitchFamily="34" charset="0"/>
                <a:cs typeface="Calibri" panose="020F0502020204030204" pitchFamily="34" charset="0"/>
              </a:rPr>
              <a:t> examine many of the different career paths in clean energy.</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These are six of the most common strengths that we see across various career paths:</a:t>
            </a:r>
            <a:endParaRPr dirty="0">
              <a:latin typeface="Calibri" panose="020F0502020204030204" pitchFamily="34" charset="0"/>
              <a:cs typeface="Calibri" panose="020F0502020204030204" pitchFamily="34" charset="0"/>
            </a:endParaRPr>
          </a:p>
          <a:p>
            <a:pPr marL="628650" lvl="1"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Problem-solving: clean energy roles often require innovative thinking to address environmental challenges and develop sustainable solutions.</a:t>
            </a:r>
            <a:endParaRPr dirty="0">
              <a:latin typeface="Calibri" panose="020F0502020204030204" pitchFamily="34" charset="0"/>
              <a:cs typeface="Calibri" panose="020F0502020204030204" pitchFamily="34" charset="0"/>
            </a:endParaRPr>
          </a:p>
          <a:p>
            <a:pPr marL="628650" lvl="1"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Technical aptitude: many positions need some knowledge of technology, from software for energy analysis to hands-on work with solar panels or wind turbines.</a:t>
            </a:r>
            <a:endParaRPr dirty="0">
              <a:latin typeface="Calibri" panose="020F0502020204030204" pitchFamily="34" charset="0"/>
              <a:cs typeface="Calibri" panose="020F0502020204030204" pitchFamily="34" charset="0"/>
            </a:endParaRPr>
          </a:p>
          <a:p>
            <a:pPr marL="628650" lvl="1"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Communication skills: communication is key in clean energy, whether explaining technical concepts or collaborating with a team.</a:t>
            </a:r>
            <a:endParaRPr dirty="0">
              <a:latin typeface="Calibri" panose="020F0502020204030204" pitchFamily="34" charset="0"/>
              <a:cs typeface="Calibri" panose="020F0502020204030204" pitchFamily="34" charset="0"/>
            </a:endParaRPr>
          </a:p>
          <a:p>
            <a:pPr marL="628650" lvl="1"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Adaptability: clean energy technologies constantly evolve, and successful professionals can adapt to new tools, systems, and methods.</a:t>
            </a:r>
            <a:endParaRPr dirty="0">
              <a:latin typeface="Calibri" panose="020F0502020204030204" pitchFamily="34" charset="0"/>
              <a:cs typeface="Calibri" panose="020F0502020204030204" pitchFamily="34" charset="0"/>
            </a:endParaRPr>
          </a:p>
          <a:p>
            <a:pPr marL="628650" lvl="1"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Teamwork: most roles involve collaboration, whether within a company, across community projects, or with other organizations.</a:t>
            </a:r>
            <a:endParaRPr dirty="0">
              <a:latin typeface="Calibri" panose="020F0502020204030204" pitchFamily="34" charset="0"/>
              <a:cs typeface="Calibri" panose="020F0502020204030204" pitchFamily="34" charset="0"/>
            </a:endParaRPr>
          </a:p>
          <a:p>
            <a:pPr marL="628650" lvl="1"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Analytical thinking: professionals need the ability to assess data, interpret results, and make decisions that benefit the environment and the bottom line.</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These skills may take different forms depending on the role, but they are central to many clean energy careers.</a:t>
            </a:r>
            <a:endParaRPr dirty="0">
              <a:latin typeface="Calibri" panose="020F0502020204030204" pitchFamily="34" charset="0"/>
              <a:cs typeface="Calibri" panose="020F0502020204030204" pitchFamily="34" charset="0"/>
            </a:endParaRPr>
          </a:p>
          <a:p>
            <a:pPr marL="171450" lvl="0" indent="-82550" algn="l" rtl="0">
              <a:lnSpc>
                <a:spcPct val="100000"/>
              </a:lnSpc>
              <a:spcBef>
                <a:spcPts val="0"/>
              </a:spcBef>
              <a:spcAft>
                <a:spcPts val="0"/>
              </a:spcAft>
              <a:buSzPts val="1400"/>
              <a:buFont typeface="Arial"/>
              <a:buNone/>
            </a:pPr>
            <a:endParaRPr dirty="0">
              <a:latin typeface="Calibri" panose="020F0502020204030204" pitchFamily="34" charset="0"/>
              <a:cs typeface="Calibri" panose="020F0502020204030204" pitchFamily="34" charset="0"/>
            </a:endParaRPr>
          </a:p>
        </p:txBody>
      </p:sp>
      <p:sp>
        <p:nvSpPr>
          <p:cNvPr id="272" name="Google Shape;272;g2800fc4f1ca_0_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Calibri" panose="020F0502020204030204" pitchFamily="34" charset="0"/>
                <a:cs typeface="Calibri" panose="020F0502020204030204" pitchFamily="34" charset="0"/>
              </a:rPr>
              <a:t>Video coming by Spring 2025.</a:t>
            </a:r>
            <a:endParaRPr dirty="0">
              <a:latin typeface="Calibri" panose="020F0502020204030204" pitchFamily="34" charset="0"/>
              <a:cs typeface="Calibri" panose="020F0502020204030204" pitchFamily="34" charset="0"/>
            </a:endParaRPr>
          </a:p>
        </p:txBody>
      </p:sp>
      <p:sp>
        <p:nvSpPr>
          <p:cNvPr id="323" name="Google Shape;32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1870c6dc91_0_29:notes"/>
          <p:cNvSpPr>
            <a:spLocks noGrp="1" noRot="1" noChangeAspect="1"/>
          </p:cNvSpPr>
          <p:nvPr>
            <p:ph type="sldImg" idx="2"/>
          </p:nvPr>
        </p:nvSpPr>
        <p:spPr>
          <a:xfrm>
            <a:off x="1636713" y="458788"/>
            <a:ext cx="3584575" cy="2016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g31870c6dc91_0_29:notes"/>
          <p:cNvSpPr txBox="1">
            <a:spLocks noGrp="1"/>
          </p:cNvSpPr>
          <p:nvPr>
            <p:ph type="body" idx="1"/>
          </p:nvPr>
        </p:nvSpPr>
        <p:spPr>
          <a:xfrm>
            <a:off x="685800" y="2551611"/>
            <a:ext cx="5486400" cy="613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g31870c6dc91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30386d72336_0_84:notes"/>
          <p:cNvSpPr>
            <a:spLocks noGrp="1" noRot="1" noChangeAspect="1"/>
          </p:cNvSpPr>
          <p:nvPr>
            <p:ph type="sldImg" idx="2"/>
          </p:nvPr>
        </p:nvSpPr>
        <p:spPr>
          <a:xfrm>
            <a:off x="2343150" y="120650"/>
            <a:ext cx="2171700" cy="1222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g30386d72336_0_84:notes"/>
          <p:cNvSpPr txBox="1">
            <a:spLocks noGrp="1"/>
          </p:cNvSpPr>
          <p:nvPr>
            <p:ph type="body" idx="1"/>
          </p:nvPr>
        </p:nvSpPr>
        <p:spPr>
          <a:xfrm>
            <a:off x="265043" y="1343025"/>
            <a:ext cx="6241773" cy="665812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latin typeface="Calibri"/>
                <a:ea typeface="Calibri"/>
                <a:cs typeface="Calibri"/>
                <a:sym typeface="Calibri"/>
              </a:rPr>
              <a:t>Activity objective</a:t>
            </a:r>
            <a:r>
              <a:rPr lang="en-US" dirty="0">
                <a:latin typeface="Calibri"/>
                <a:ea typeface="Calibri"/>
                <a:cs typeface="Calibri"/>
                <a:sym typeface="Calibri"/>
              </a:rPr>
              <a:t>: Students answer six reflective questions to explore their skills, interests, and values, helping them to pinpoint potential climate-critical career paths. This provides a structured reflection on their strengths and preferences, enabling them to link their personality to potential clean energy jobs.</a:t>
            </a: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b="1" dirty="0">
                <a:latin typeface="Calibri"/>
                <a:ea typeface="Calibri"/>
                <a:cs typeface="Calibri"/>
                <a:sym typeface="Calibri"/>
              </a:rPr>
              <a:t>Instructions</a:t>
            </a:r>
            <a:endParaRPr b="1"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Divide students into groups of three or four and direct them to their worksheets.</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Today, students will begin to develop their career profiles based on four of the six factors introduced earlier in class.</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b="1" dirty="0">
                <a:latin typeface="Calibri"/>
                <a:ea typeface="Calibri"/>
                <a:cs typeface="Calibri"/>
                <a:sym typeface="Calibri"/>
              </a:rPr>
              <a:t>Skills</a:t>
            </a:r>
            <a:r>
              <a:rPr lang="en-US" dirty="0">
                <a:latin typeface="Calibri"/>
                <a:ea typeface="Calibri"/>
                <a:cs typeface="Calibri"/>
                <a:sym typeface="Calibri"/>
              </a:rPr>
              <a:t>: What am I good at? Consider school subjects, hobbies, and areas where you often receive positive feedback.</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b="1" dirty="0">
                <a:latin typeface="Calibri"/>
                <a:ea typeface="Calibri"/>
                <a:cs typeface="Calibri"/>
                <a:sym typeface="Calibri"/>
              </a:rPr>
              <a:t>Interests</a:t>
            </a:r>
            <a:r>
              <a:rPr lang="en-US" dirty="0">
                <a:latin typeface="Calibri"/>
                <a:ea typeface="Calibri"/>
                <a:cs typeface="Calibri"/>
                <a:sym typeface="Calibri"/>
              </a:rPr>
              <a:t>: What excites me? Think about topics or activities that capture your attention and keep you engaged.</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b="1" dirty="0">
                <a:latin typeface="Calibri"/>
                <a:ea typeface="Calibri"/>
                <a:cs typeface="Calibri"/>
                <a:sym typeface="Calibri"/>
              </a:rPr>
              <a:t>Work environment</a:t>
            </a:r>
            <a:r>
              <a:rPr lang="en-US" dirty="0">
                <a:latin typeface="Calibri"/>
                <a:ea typeface="Calibri"/>
                <a:cs typeface="Calibri"/>
                <a:sym typeface="Calibri"/>
              </a:rPr>
              <a:t>: In what setting do I work best? Consider physical and social factors that contribute to settings, such as indoor or outdoor, teamwork, or working alone.</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b="1" dirty="0">
                <a:latin typeface="Calibri"/>
                <a:ea typeface="Calibri"/>
                <a:cs typeface="Calibri"/>
                <a:sym typeface="Calibri"/>
              </a:rPr>
              <a:t>Values</a:t>
            </a:r>
            <a:r>
              <a:rPr lang="en-US" dirty="0">
                <a:latin typeface="Calibri"/>
                <a:ea typeface="Calibri"/>
                <a:cs typeface="Calibri"/>
                <a:sym typeface="Calibri"/>
              </a:rPr>
              <a:t>: What motivates me? Do you want to make a difference, earn recognition, support a team, and make significant discoveries? What will motivate you to continue doing your best work throughout your career?</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Each student will complete the worksheet individually and then share their insights with their small group. Small group discussions should cover:</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Were there any interests they hadn’t considered before?</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Do they have an interest they might want to develop into a skill?</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Answers from these activities are not final; they are a starting point—think broadly! Don’t be limited to school or what you usually consider job-related skills and interests.</a:t>
            </a: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b="1" dirty="0">
                <a:latin typeface="Calibri"/>
                <a:ea typeface="Calibri"/>
                <a:cs typeface="Calibri"/>
                <a:sym typeface="Calibri"/>
              </a:rPr>
              <a:t>Activity Debrief</a:t>
            </a:r>
            <a:endParaRPr b="1"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After about 15 minutes, bring the attention back to the whole class.</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Invite groups to share insights from their conversations; did anyone learn anything that surprised them?</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Ask students to share some careers they are interested in learning more about and why.</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Emphasize that clean energy careers are diverse and require a wide range of skills and interests—there’s a match for just about any combination!</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In the remaining lessons, the class will examine some of the careers critical to Massachusetts meeting its clean energy goals, but this is by no means a comprehensive list.</a:t>
            </a:r>
            <a:endParaRPr dirty="0">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The exercise they completed today is applicable whether they are considering careers in clean energy or any other field.</a:t>
            </a: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latin typeface="Calibri"/>
              <a:ea typeface="Calibri"/>
              <a:cs typeface="Calibri"/>
              <a:sym typeface="Calibri"/>
            </a:endParaRPr>
          </a:p>
          <a:p>
            <a:pPr marL="171450" lvl="0" indent="-82550" algn="l" rtl="0">
              <a:lnSpc>
                <a:spcPct val="100000"/>
              </a:lnSpc>
              <a:spcBef>
                <a:spcPts val="0"/>
              </a:spcBef>
              <a:spcAft>
                <a:spcPts val="0"/>
              </a:spcAft>
              <a:buSzPts val="1400"/>
              <a:buFont typeface="Arial"/>
              <a:buNone/>
            </a:pPr>
            <a:endParaRPr dirty="0"/>
          </a:p>
        </p:txBody>
      </p:sp>
      <p:sp>
        <p:nvSpPr>
          <p:cNvPr id="345" name="Google Shape;345;g30386d72336_0_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1768c8bbbb_0_2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1768c8bbbb_0_2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dirty="0">
                <a:latin typeface="Calibri" panose="020F0502020204030204" pitchFamily="34" charset="0"/>
                <a:cs typeface="Calibri" panose="020F0502020204030204" pitchFamily="34" charset="0"/>
              </a:rPr>
              <a:t>Emphasize that understanding personal skills and interests can help students feel more confident in their future career choices.</a:t>
            </a:r>
            <a:endParaRPr dirty="0">
              <a:latin typeface="Calibri" panose="020F0502020204030204" pitchFamily="34" charset="0"/>
              <a:cs typeface="Calibri" panose="020F0502020204030204" pitchFamily="34" charset="0"/>
            </a:endParaRPr>
          </a:p>
          <a:p>
            <a:pPr marL="457200" lvl="0" indent="-317500" algn="l" rtl="0">
              <a:spcBef>
                <a:spcPts val="0"/>
              </a:spcBef>
              <a:spcAft>
                <a:spcPts val="0"/>
              </a:spcAft>
              <a:buSzPts val="1400"/>
              <a:buChar char="●"/>
            </a:pPr>
            <a:r>
              <a:rPr lang="en-US" dirty="0">
                <a:latin typeface="Calibri" panose="020F0502020204030204" pitchFamily="34" charset="0"/>
                <a:cs typeface="Calibri" panose="020F0502020204030204" pitchFamily="34" charset="0"/>
              </a:rPr>
              <a:t>Connect careers to the bigger picture; all clean energy careers play a role in achieving climate goals, making their contributions valuable.</a:t>
            </a:r>
            <a:endParaRPr dirty="0">
              <a:latin typeface="Calibri" panose="020F0502020204030204" pitchFamily="34" charset="0"/>
              <a:cs typeface="Calibri" panose="020F0502020204030204" pitchFamily="34" charset="0"/>
            </a:endParaRPr>
          </a:p>
          <a:p>
            <a:pPr marL="457200" lvl="0" indent="-317500" algn="l" rtl="0">
              <a:spcBef>
                <a:spcPts val="0"/>
              </a:spcBef>
              <a:spcAft>
                <a:spcPts val="0"/>
              </a:spcAft>
              <a:buSzPts val="1400"/>
              <a:buChar char="●"/>
            </a:pPr>
            <a:r>
              <a:rPr lang="en-US" dirty="0">
                <a:latin typeface="Calibri" panose="020F0502020204030204" pitchFamily="34" charset="0"/>
                <a:cs typeface="Calibri" panose="020F0502020204030204" pitchFamily="34" charset="0"/>
              </a:rPr>
              <a:t>Encourage students to keep exploring and learning more about clean energy careers as they gain new skills and insights.</a:t>
            </a:r>
            <a:endParaRPr dirty="0">
              <a:latin typeface="Calibri" panose="020F0502020204030204" pitchFamily="34" charset="0"/>
              <a:cs typeface="Calibri" panose="020F0502020204030204" pitchFamily="34" charset="0"/>
            </a:endParaRPr>
          </a:p>
        </p:txBody>
      </p:sp>
      <p:sp>
        <p:nvSpPr>
          <p:cNvPr id="355" name="Google Shape;355;g31768c8bbbb_0_2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Calibri" panose="020F0502020204030204" pitchFamily="34" charset="0"/>
                <a:cs typeface="Calibri" panose="020F0502020204030204" pitchFamily="34" charset="0"/>
              </a:rPr>
              <a:t>Activity objective: This activity encourages students to tie the lesson objectives to an actionable step and continue exploring how their interests, values, and skills align with possible clean energy careers.</a:t>
            </a: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Go around the room or have students call out their responses to this prompt; ideally, the suggestions should be something students could realistically achieve within the next week.</a:t>
            </a:r>
            <a:endParaRPr dirty="0">
              <a:latin typeface="Calibri" panose="020F0502020204030204" pitchFamily="34" charset="0"/>
              <a:cs typeface="Calibri" panose="020F0502020204030204" pitchFamily="34" charset="0"/>
            </a:endParaRPr>
          </a:p>
          <a:p>
            <a:pPr marL="628650" lvl="1"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Suggestions: research a specific career, talk to someone in a particular job, or identify a skill they want to develop.</a:t>
            </a:r>
            <a:endParaRPr dirty="0">
              <a:latin typeface="Calibri" panose="020F0502020204030204" pitchFamily="34" charset="0"/>
              <a:cs typeface="Calibri" panose="020F0502020204030204" pitchFamily="34" charset="0"/>
            </a:endParaRPr>
          </a:p>
        </p:txBody>
      </p:sp>
      <p:sp>
        <p:nvSpPr>
          <p:cNvPr id="365" name="Google Shape;365;p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1870c6dc91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g31870c6dc91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marR="0" lvl="0" indent="0" algn="l" rtl="0">
              <a:lnSpc>
                <a:spcPct val="100000"/>
              </a:lnSpc>
              <a:spcBef>
                <a:spcPts val="0"/>
              </a:spcBef>
              <a:spcAft>
                <a:spcPts val="0"/>
              </a:spcAft>
              <a:buSzPts val="1400"/>
            </a:pPr>
            <a:endParaRPr dirty="0">
              <a:latin typeface="Calibri" panose="020F0502020204030204" pitchFamily="34" charset="0"/>
              <a:cs typeface="Calibri" panose="020F0502020204030204" pitchFamily="34" charset="0"/>
            </a:endParaRPr>
          </a:p>
        </p:txBody>
      </p:sp>
      <p:sp>
        <p:nvSpPr>
          <p:cNvPr id="376" name="Google Shape;376;g31870c6dc91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0431f0201c_0_28:notes"/>
          <p:cNvSpPr>
            <a:spLocks noGrp="1" noRot="1" noChangeAspect="1"/>
          </p:cNvSpPr>
          <p:nvPr>
            <p:ph type="sldImg" idx="2"/>
          </p:nvPr>
        </p:nvSpPr>
        <p:spPr>
          <a:xfrm>
            <a:off x="2249488" y="371475"/>
            <a:ext cx="2743200" cy="1543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30431f0201c_0_28:notes"/>
          <p:cNvSpPr txBox="1">
            <a:spLocks noGrp="1"/>
          </p:cNvSpPr>
          <p:nvPr>
            <p:ph type="body" idx="1"/>
          </p:nvPr>
        </p:nvSpPr>
        <p:spPr>
          <a:xfrm>
            <a:off x="685800" y="2080591"/>
            <a:ext cx="5486400" cy="5920559"/>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latin typeface="Calibri"/>
                <a:ea typeface="Calibri"/>
                <a:cs typeface="Calibri"/>
                <a:sym typeface="Calibri"/>
              </a:rPr>
              <a:t>Activity objective</a:t>
            </a:r>
            <a:r>
              <a:rPr lang="en-US" dirty="0">
                <a:latin typeface="Calibri"/>
                <a:ea typeface="Calibri"/>
                <a:cs typeface="Calibri"/>
                <a:sym typeface="Calibri"/>
              </a:rPr>
              <a:t>: Encourage students to consider what they can already identify about different careers in climate tech and clean energy based on what they’ve learned about clean energy solutions in the first half of this course.</a:t>
            </a: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b="1" dirty="0">
                <a:latin typeface="Calibri"/>
                <a:ea typeface="Calibri"/>
                <a:cs typeface="Calibri"/>
                <a:sym typeface="Calibri"/>
              </a:rPr>
              <a:t>Set-up</a:t>
            </a:r>
            <a:r>
              <a:rPr lang="en-US" dirty="0">
                <a:latin typeface="Calibri"/>
                <a:ea typeface="Calibri"/>
                <a:cs typeface="Calibri"/>
                <a:sym typeface="Calibri"/>
              </a:rPr>
              <a:t>: Before class, write different clean energy careers on Post-it notes so they are ready to hand out to students as they come in.</a:t>
            </a:r>
            <a:endParaRPr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b="1"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b="1" dirty="0">
                <a:latin typeface="Calibri"/>
                <a:ea typeface="Calibri"/>
                <a:cs typeface="Calibri"/>
                <a:sym typeface="Calibri"/>
              </a:rPr>
              <a:t>Instructions</a:t>
            </a:r>
            <a:endParaRPr b="1" dirty="0">
              <a:latin typeface="Calibri"/>
              <a:ea typeface="Calibri"/>
              <a:cs typeface="Calibri"/>
              <a:sym typeface="Calibri"/>
            </a:endParaRPr>
          </a:p>
          <a:p>
            <a:pPr marL="171450" lvl="0" indent="-15875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Give each student a Post-it note with a clean energy career. S</a:t>
            </a:r>
            <a:r>
              <a:rPr lang="en-US" b="1" dirty="0">
                <a:latin typeface="Calibri"/>
                <a:ea typeface="Calibri"/>
                <a:cs typeface="Calibri"/>
                <a:sym typeface="Calibri"/>
              </a:rPr>
              <a:t>tudents should NOT look at their Post-it, but instead, stick it on their forehead so others can see it. Ideas include</a:t>
            </a:r>
            <a:endParaRPr b="1"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wind turbine technician</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solar salesperson</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EV automotive technician</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architect</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utility worker</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engineer</a:t>
            </a:r>
            <a:endParaRPr dirty="0">
              <a:latin typeface="Calibri"/>
              <a:ea typeface="Calibri"/>
              <a:cs typeface="Calibri"/>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insulation worker.</a:t>
            </a:r>
            <a:endParaRPr dirty="0">
              <a:latin typeface="Calibri"/>
              <a:ea typeface="Calibri"/>
              <a:cs typeface="Calibri"/>
              <a:sym typeface="Calibri"/>
            </a:endParaRPr>
          </a:p>
          <a:p>
            <a:pPr marL="171450" lvl="0" indent="-15875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Students have three minutes to move around the classroom, asking one another </a:t>
            </a:r>
            <a:r>
              <a:rPr lang="en-US" b="1" dirty="0">
                <a:latin typeface="Calibri"/>
                <a:ea typeface="Calibri"/>
                <a:cs typeface="Calibri"/>
                <a:sym typeface="Calibri"/>
              </a:rPr>
              <a:t>“yes” or “no”</a:t>
            </a:r>
            <a:r>
              <a:rPr lang="en-US" dirty="0">
                <a:latin typeface="Calibri"/>
                <a:ea typeface="Calibri"/>
                <a:cs typeface="Calibri"/>
                <a:sym typeface="Calibri"/>
              </a:rPr>
              <a:t> questions to identify the career on their forehead.</a:t>
            </a:r>
            <a:endParaRPr dirty="0">
              <a:latin typeface="Calibri"/>
              <a:ea typeface="Calibri"/>
              <a:cs typeface="Calibri"/>
              <a:sym typeface="Calibri"/>
            </a:endParaRPr>
          </a:p>
          <a:p>
            <a:pPr marL="171450" lvl="0" indent="-15875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Example questions: </a:t>
            </a:r>
            <a:endParaRPr dirty="0">
              <a:latin typeface="Calibri"/>
              <a:ea typeface="Calibri"/>
              <a:cs typeface="Calibri"/>
              <a:sym typeface="Calibri"/>
            </a:endParaRPr>
          </a:p>
          <a:p>
            <a:pPr marL="628650" lvl="1" indent="-15875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Do I work outside? </a:t>
            </a:r>
            <a:endParaRPr dirty="0">
              <a:latin typeface="Calibri"/>
              <a:ea typeface="Calibri"/>
              <a:cs typeface="Calibri"/>
              <a:sym typeface="Calibri"/>
            </a:endParaRPr>
          </a:p>
          <a:p>
            <a:pPr marL="628650" lvl="1" indent="-15875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Do I work at heights?</a:t>
            </a:r>
            <a:endParaRPr dirty="0">
              <a:latin typeface="Calibri"/>
              <a:ea typeface="Calibri"/>
              <a:cs typeface="Calibri"/>
              <a:sym typeface="Calibri"/>
            </a:endParaRPr>
          </a:p>
          <a:p>
            <a:pPr marL="628650" lvl="1" indent="-15875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Do I work with lots of different tools?</a:t>
            </a:r>
            <a:endParaRPr dirty="0">
              <a:latin typeface="Calibri"/>
              <a:ea typeface="Calibri"/>
              <a:cs typeface="Calibri"/>
              <a:sym typeface="Calibri"/>
            </a:endParaRPr>
          </a:p>
          <a:p>
            <a:pPr marL="628650" lvl="1" indent="-15875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Do I work on a team?</a:t>
            </a:r>
            <a:endParaRPr dirty="0">
              <a:latin typeface="Calibri"/>
              <a:ea typeface="Calibri"/>
              <a:cs typeface="Calibri"/>
              <a:sym typeface="Calibri"/>
            </a:endParaRPr>
          </a:p>
          <a:p>
            <a:pPr marL="628650" lvl="1" indent="-15875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Do I usually wear protective equipment?</a:t>
            </a:r>
            <a:endParaRPr dirty="0">
              <a:latin typeface="Calibri"/>
              <a:ea typeface="Calibri"/>
              <a:cs typeface="Calibri"/>
              <a:sym typeface="Calibri"/>
            </a:endParaRPr>
          </a:p>
          <a:p>
            <a:pPr marL="628650" lvl="1" indent="-15875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Do I work at a computer most of the day?</a:t>
            </a:r>
            <a:endParaRPr dirty="0">
              <a:latin typeface="Calibri"/>
              <a:ea typeface="Calibri"/>
              <a:cs typeface="Calibri"/>
              <a:sym typeface="Calibri"/>
            </a:endParaRPr>
          </a:p>
          <a:p>
            <a:pPr marL="171450" lvl="0" indent="-15875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After three minutes, let all students make a final guess at the career on their forehead before looking at their Post-it note.</a:t>
            </a:r>
            <a:endParaRPr dirty="0">
              <a:latin typeface="Calibri"/>
              <a:ea typeface="Calibri"/>
              <a:cs typeface="Calibri"/>
              <a:sym typeface="Calibri"/>
            </a:endParaRPr>
          </a:p>
          <a:p>
            <a:pPr marL="171450" lvl="0" indent="-158750" algn="l" rtl="0">
              <a:lnSpc>
                <a:spcPct val="115000"/>
              </a:lnSpc>
              <a:spcBef>
                <a:spcPts val="0"/>
              </a:spcBef>
              <a:spcAft>
                <a:spcPts val="0"/>
              </a:spcAft>
              <a:buClr>
                <a:schemeClr val="dk1"/>
              </a:buClr>
              <a:buSzPts val="1200"/>
              <a:buFont typeface="Calibri"/>
              <a:buChar char="•"/>
            </a:pPr>
            <a:r>
              <a:rPr lang="en-US" dirty="0">
                <a:latin typeface="Calibri"/>
                <a:ea typeface="Calibri"/>
                <a:cs typeface="Calibri"/>
                <a:sym typeface="Calibri"/>
              </a:rPr>
              <a:t>Ask some students to share their reactions to the exercise; what was challenging? What kinds of questions were most helpful? Did they know more careers than they thought? Fewer?</a:t>
            </a:r>
            <a:endParaRPr dirty="0">
              <a:latin typeface="Calibri"/>
              <a:ea typeface="Calibri"/>
              <a:cs typeface="Calibri"/>
              <a:sym typeface="Calibri"/>
            </a:endParaRPr>
          </a:p>
          <a:p>
            <a:pPr marL="171450" lvl="0" indent="-82550" algn="l" rtl="0">
              <a:lnSpc>
                <a:spcPct val="115000"/>
              </a:lnSpc>
              <a:spcBef>
                <a:spcPts val="0"/>
              </a:spcBef>
              <a:spcAft>
                <a:spcPts val="0"/>
              </a:spcAft>
              <a:buSzPts val="1400"/>
              <a:buFont typeface="Arial"/>
              <a:buNone/>
            </a:pPr>
            <a:endParaRPr dirty="0"/>
          </a:p>
        </p:txBody>
      </p:sp>
      <p:sp>
        <p:nvSpPr>
          <p:cNvPr id="157" name="Google Shape;157;g30431f0201c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800fc4f1ca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2800fc4f1ca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g2800fc4f1ca_0_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Walk students through the agenda for today.</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The focus is on the Big Question: understanding how they can find a suitable career in clean energy and climate technology.</a:t>
            </a:r>
            <a:endParaRPr dirty="0">
              <a:latin typeface="Calibri" panose="020F0502020204030204" pitchFamily="34" charset="0"/>
              <a:cs typeface="Calibri" panose="020F0502020204030204" pitchFamily="34" charset="0"/>
            </a:endParaRPr>
          </a:p>
          <a:p>
            <a:pPr marL="628650" lvl="1"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Explore the clean energy job market.</a:t>
            </a:r>
            <a:endParaRPr dirty="0">
              <a:latin typeface="Calibri" panose="020F0502020204030204" pitchFamily="34" charset="0"/>
              <a:cs typeface="Calibri" panose="020F0502020204030204" pitchFamily="34" charset="0"/>
            </a:endParaRPr>
          </a:p>
          <a:p>
            <a:pPr marL="628650" lvl="1"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Discuss values, interests, and skills.</a:t>
            </a:r>
            <a:endParaRPr dirty="0">
              <a:latin typeface="Calibri" panose="020F0502020204030204" pitchFamily="34" charset="0"/>
              <a:cs typeface="Calibri" panose="020F0502020204030204" pitchFamily="34" charset="0"/>
            </a:endParaRPr>
          </a:p>
          <a:p>
            <a:pPr marL="628650" lvl="1"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Understand how to evaluate career fit.</a:t>
            </a:r>
            <a:endParaRPr dirty="0">
              <a:latin typeface="Calibri" panose="020F0502020204030204" pitchFamily="34" charset="0"/>
              <a:cs typeface="Calibri" panose="020F0502020204030204" pitchFamily="34" charset="0"/>
            </a:endParaRPr>
          </a:p>
        </p:txBody>
      </p:sp>
      <p:sp>
        <p:nvSpPr>
          <p:cNvPr id="192" name="Google Shape;19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800fc4f1ca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2800fc4f1ca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g2800fc4f1ca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037fa2edb4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3037fa2edb4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pPr>
            <a:r>
              <a:rPr lang="en-US" dirty="0">
                <a:latin typeface="Calibri" panose="020F0502020204030204" pitchFamily="34" charset="0"/>
                <a:cs typeface="Calibri" panose="020F0502020204030204" pitchFamily="34" charset="0"/>
              </a:rPr>
              <a:t>Review the objectives for today’s lesson and answer any questions students may have.</a:t>
            </a:r>
            <a:endParaRPr dirty="0">
              <a:latin typeface="Calibri" panose="020F0502020204030204" pitchFamily="34" charset="0"/>
              <a:cs typeface="Calibri" panose="020F0502020204030204" pitchFamily="34" charset="0"/>
            </a:endParaRPr>
          </a:p>
        </p:txBody>
      </p:sp>
      <p:sp>
        <p:nvSpPr>
          <p:cNvPr id="210" name="Google Shape;210;g3037fa2edb4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0431f0201c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30431f0201c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There is high demand for skilled workers in clean energy fields.</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Climate-critical careers are expanding, and many offer stability, making this a promising sector for future jobs.</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These are dependable jobs with high-growth opportunities. </a:t>
            </a:r>
            <a:endParaRPr dirty="0">
              <a:latin typeface="Calibri" panose="020F0502020204030204" pitchFamily="34" charset="0"/>
              <a:cs typeface="Calibri" panose="020F0502020204030204" pitchFamily="34" charset="0"/>
            </a:endParaRPr>
          </a:p>
        </p:txBody>
      </p:sp>
      <p:sp>
        <p:nvSpPr>
          <p:cNvPr id="219" name="Google Shape;219;g30431f0201c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800fc4f1ca_0_0:notes"/>
          <p:cNvSpPr>
            <a:spLocks noGrp="1" noRot="1" noChangeAspect="1"/>
          </p:cNvSpPr>
          <p:nvPr>
            <p:ph type="sldImg" idx="2"/>
          </p:nvPr>
        </p:nvSpPr>
        <p:spPr>
          <a:xfrm>
            <a:off x="2514600" y="169863"/>
            <a:ext cx="1827213" cy="10271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2800fc4f1ca_0_0:notes"/>
          <p:cNvSpPr txBox="1">
            <a:spLocks noGrp="1"/>
          </p:cNvSpPr>
          <p:nvPr>
            <p:ph type="body" idx="1"/>
          </p:nvPr>
        </p:nvSpPr>
        <p:spPr>
          <a:xfrm>
            <a:off x="685800" y="1338471"/>
            <a:ext cx="5486400" cy="666253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latin typeface="Calibri" panose="020F0502020204030204" pitchFamily="34" charset="0"/>
                <a:cs typeface="Calibri" panose="020F0502020204030204" pitchFamily="34" charset="0"/>
              </a:rPr>
              <a:t>THIS LIST WILL APPEAR ONE BY ONE WITH CLICKS</a:t>
            </a:r>
            <a:endParaRPr dirty="0">
              <a:latin typeface="Calibri" panose="020F0502020204030204" pitchFamily="34" charset="0"/>
              <a:cs typeface="Calibri" panose="020F0502020204030204" pitchFamily="34" charset="0"/>
            </a:endParaRPr>
          </a:p>
          <a:p>
            <a:pPr marL="457200" marR="0" lvl="0" indent="-228600" algn="l" rtl="0">
              <a:lnSpc>
                <a:spcPct val="100000"/>
              </a:lnSpc>
              <a:spcBef>
                <a:spcPts val="0"/>
              </a:spcBef>
              <a:spcAft>
                <a:spcPts val="0"/>
              </a:spcAft>
              <a:buClr>
                <a:srgbClr val="000000"/>
              </a:buClr>
              <a:buSzPts val="1400"/>
              <a:buFont typeface="Arial"/>
              <a:buNone/>
            </a:pP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Several factors go into choosing a career, and everyone might weigh them differently.</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Throughout your career, what’s important to you might change.</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At any point, there are six factors that you should consider.</a:t>
            </a:r>
            <a:endParaRPr dirty="0">
              <a:latin typeface="Calibri" panose="020F0502020204030204" pitchFamily="34" charset="0"/>
              <a:cs typeface="Calibri" panose="020F0502020204030204" pitchFamily="34" charset="0"/>
            </a:endParaRPr>
          </a:p>
          <a:p>
            <a:pPr marL="457200" lvl="0"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These are six questions you want to ask yourself as you are deciding what would be a good fit for you professionally:</a:t>
            </a:r>
            <a:endParaRPr dirty="0">
              <a:latin typeface="Calibri" panose="020F0502020204030204" pitchFamily="34" charset="0"/>
              <a:cs typeface="Calibri" panose="020F0502020204030204" pitchFamily="34" charset="0"/>
            </a:endParaRPr>
          </a:p>
          <a:p>
            <a:pPr marL="914400" lvl="1"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Skills: What am I good at? What are my strengths? These could be skills you already possess or believe you could acquire through training and further education. But if you’ve always struggled with math, you might want to consider whether a career that relies heavily on mathematics fits your strengths.</a:t>
            </a:r>
            <a:endParaRPr dirty="0">
              <a:latin typeface="Calibri" panose="020F0502020204030204" pitchFamily="34" charset="0"/>
              <a:cs typeface="Calibri" panose="020F0502020204030204" pitchFamily="34" charset="0"/>
            </a:endParaRPr>
          </a:p>
          <a:p>
            <a:pPr marL="914400" lvl="1"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Interests: What excites you? What do you enjoy? We spend considerable time and energy working, so you want to factor in what keeps your attention. Do you love research? Or do you love puzzles and problem-solving? These could be relevant when thinking about a career in clean energy.</a:t>
            </a:r>
            <a:endParaRPr dirty="0">
              <a:latin typeface="Calibri" panose="020F0502020204030204" pitchFamily="34" charset="0"/>
              <a:cs typeface="Calibri" panose="020F0502020204030204" pitchFamily="34" charset="0"/>
            </a:endParaRPr>
          </a:p>
          <a:p>
            <a:pPr marL="914400" lvl="1"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Work environment: In what kind of setting do you want to spend your time? You will spend plenty of time working, so do you want to do that indoors? Outdoors? Up high? On a team? Traveling? What is important to you in a work environment? Remember that this includes workplace dynamics, the social environment, and the physical environment. </a:t>
            </a:r>
            <a:endParaRPr dirty="0">
              <a:latin typeface="Calibri" panose="020F0502020204030204" pitchFamily="34" charset="0"/>
              <a:cs typeface="Calibri" panose="020F0502020204030204" pitchFamily="34" charset="0"/>
            </a:endParaRPr>
          </a:p>
          <a:p>
            <a:pPr marL="914400" lvl="1"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Values: What motivates you? This doesn’t necessarily mean your moral values, although those are important. This is what you care about regarding work, so do you care about relationships? Do you care about independence? Being recognized for doing good work? What matters to you?</a:t>
            </a:r>
            <a:endParaRPr dirty="0">
              <a:latin typeface="Calibri" panose="020F0502020204030204" pitchFamily="34" charset="0"/>
              <a:cs typeface="Calibri" panose="020F0502020204030204" pitchFamily="34" charset="0"/>
            </a:endParaRPr>
          </a:p>
          <a:p>
            <a:pPr marL="914400" lvl="1"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Growth potential: What do you want to accomplish in your career? Do you want to be able to learn on the job and move up quickly? Do you want to become an expert at what you do and teach others? Do you want to be a leader in your field? </a:t>
            </a:r>
            <a:endParaRPr dirty="0">
              <a:latin typeface="Calibri" panose="020F0502020204030204" pitchFamily="34" charset="0"/>
              <a:cs typeface="Calibri" panose="020F0502020204030204" pitchFamily="34" charset="0"/>
            </a:endParaRPr>
          </a:p>
          <a:p>
            <a:pPr marL="914400" lvl="1" indent="-22860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Finally, salary: How much do you need to earn? Pay rates may go up and down depending on different factors. Typically, the more specialized a role is or the more specialized knowledge it requires, the higher the pay rate is. As demand increases for clean energy jobs, pay rates may rise, too, to attract and retain more workers.</a:t>
            </a:r>
            <a:endParaRPr dirty="0">
              <a:latin typeface="Calibri" panose="020F0502020204030204" pitchFamily="34" charset="0"/>
              <a:cs typeface="Calibri" panose="020F0502020204030204" pitchFamily="34" charset="0"/>
            </a:endParaRPr>
          </a:p>
        </p:txBody>
      </p:sp>
      <p:sp>
        <p:nvSpPr>
          <p:cNvPr id="229" name="Google Shape;229;g2800fc4f1ca_0_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d Slide">
  <p:cSld name="Custom Layout">
    <p:spTree>
      <p:nvGrpSpPr>
        <p:cNvPr id="1" name="Shape 19"/>
        <p:cNvGrpSpPr/>
        <p:nvPr/>
      </p:nvGrpSpPr>
      <p:grpSpPr>
        <a:xfrm>
          <a:off x="0" y="0"/>
          <a:ext cx="0" cy="0"/>
          <a:chOff x="0" y="0"/>
          <a:chExt cx="0" cy="0"/>
        </a:xfrm>
      </p:grpSpPr>
      <p:sp>
        <p:nvSpPr>
          <p:cNvPr id="20" name="Google Shape;20;p24"/>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21" name="Google Shape;21;p24"/>
          <p:cNvPicPr preferRelativeResize="0"/>
          <p:nvPr/>
        </p:nvPicPr>
        <p:blipFill rotWithShape="1">
          <a:blip r:embed="rId2">
            <a:alphaModFix/>
          </a:blip>
          <a:srcRect/>
          <a:stretch/>
        </p:blipFill>
        <p:spPr>
          <a:xfrm>
            <a:off x="166096" y="145752"/>
            <a:ext cx="3979875" cy="1206608"/>
          </a:xfrm>
          <a:prstGeom prst="rect">
            <a:avLst/>
          </a:prstGeom>
          <a:noFill/>
          <a:ln>
            <a:noFill/>
          </a:ln>
        </p:spPr>
      </p:pic>
      <p:sp>
        <p:nvSpPr>
          <p:cNvPr id="22" name="Google Shape;22;p24"/>
          <p:cNvSpPr/>
          <p:nvPr/>
        </p:nvSpPr>
        <p:spPr>
          <a:xfrm>
            <a:off x="-1" y="3098818"/>
            <a:ext cx="12192000" cy="3306600"/>
          </a:xfrm>
          <a:prstGeom prst="rect">
            <a:avLst/>
          </a:prstGeom>
          <a:gradFill>
            <a:gsLst>
              <a:gs pos="0">
                <a:srgbClr val="EDF8FF">
                  <a:alpha val="0"/>
                </a:srgbClr>
              </a:gs>
              <a:gs pos="95000">
                <a:srgbClr val="002060"/>
              </a:gs>
              <a:gs pos="100000">
                <a:srgbClr val="00206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 name="Google Shape;23;p24"/>
          <p:cNvSpPr txBox="1">
            <a:spLocks noGrp="1"/>
          </p:cNvSpPr>
          <p:nvPr>
            <p:ph type="title"/>
          </p:nvPr>
        </p:nvSpPr>
        <p:spPr>
          <a:xfrm>
            <a:off x="5387175" y="5091300"/>
            <a:ext cx="6539700" cy="1047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800"/>
              <a:buFont typeface="Calibri"/>
              <a:buNone/>
              <a:defRPr sz="2800" b="0" i="1"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4" name="Google Shape;24;p24"/>
          <p:cNvSpPr txBox="1"/>
          <p:nvPr/>
        </p:nvSpPr>
        <p:spPr>
          <a:xfrm>
            <a:off x="304793" y="4481579"/>
            <a:ext cx="11582400" cy="393900"/>
          </a:xfrm>
          <a:prstGeom prst="rect">
            <a:avLst/>
          </a:prstGeom>
          <a:noFill/>
          <a:ln>
            <a:noFill/>
          </a:ln>
          <a:effectLst>
            <a:outerShdw blurRad="50800" dist="50800" dir="2700000" algn="ctr" rotWithShape="0">
              <a:srgbClr val="000000">
                <a:alpha val="48627"/>
              </a:srgbClr>
            </a:outerShdw>
          </a:effectLst>
        </p:spPr>
        <p:txBody>
          <a:bodyPr spcFirstLastPara="1" wrap="square" lIns="0" tIns="0" rIns="0" bIns="0" anchor="t" anchorCtr="0">
            <a:spAutoFit/>
          </a:bodyPr>
          <a:lstStyle/>
          <a:p>
            <a:pPr marL="0" marR="0" lvl="0" indent="0" algn="ctr" rtl="0">
              <a:lnSpc>
                <a:spcPct val="80000"/>
              </a:lnSpc>
              <a:spcBef>
                <a:spcPts val="0"/>
              </a:spcBef>
              <a:spcAft>
                <a:spcPts val="0"/>
              </a:spcAft>
              <a:buClr>
                <a:srgbClr val="000000"/>
              </a:buClr>
              <a:buSzPts val="3200"/>
              <a:buFont typeface="Arial"/>
              <a:buNone/>
            </a:pPr>
            <a:r>
              <a:rPr lang="en-US" sz="3200" b="1" i="0" u="none" strike="noStrike" cap="none">
                <a:solidFill>
                  <a:srgbClr val="FFFFFF"/>
                </a:solidFill>
                <a:latin typeface="Calibri"/>
                <a:ea typeface="Calibri"/>
                <a:cs typeface="Calibri"/>
                <a:sym typeface="Calibri"/>
              </a:rPr>
              <a:t>Navigating the Future: Pathways to My Career in Clean Energy</a:t>
            </a:r>
            <a:endParaRPr sz="6000" b="1" i="0" u="none" strike="noStrike" cap="none">
              <a:solidFill>
                <a:srgbClr val="0065A4"/>
              </a:solidFill>
              <a:latin typeface="Calibri"/>
              <a:ea typeface="Calibri"/>
              <a:cs typeface="Calibri"/>
              <a:sym typeface="Calibri"/>
            </a:endParaRPr>
          </a:p>
        </p:txBody>
      </p:sp>
      <p:sp>
        <p:nvSpPr>
          <p:cNvPr id="25" name="Google Shape;25;p24"/>
          <p:cNvSpPr txBox="1">
            <a:spLocks noGrp="1"/>
          </p:cNvSpPr>
          <p:nvPr>
            <p:ph type="title" idx="2"/>
          </p:nvPr>
        </p:nvSpPr>
        <p:spPr>
          <a:xfrm>
            <a:off x="369825" y="4956050"/>
            <a:ext cx="11517300" cy="1252800"/>
          </a:xfrm>
          <a:prstGeom prst="rect">
            <a:avLst/>
          </a:prstGeom>
          <a:noFill/>
          <a:ln>
            <a:noFill/>
          </a:ln>
          <a:effectLst>
            <a:outerShdw blurRad="57150" dist="19050" dir="5400000" algn="bl" rotWithShape="0">
              <a:srgbClr val="000000">
                <a:alpha val="49411"/>
              </a:srgbClr>
            </a:outerShdw>
          </a:effectLst>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6AA84F"/>
              </a:buClr>
              <a:buSzPts val="4800"/>
              <a:buFont typeface="Calibri"/>
              <a:buNone/>
              <a:defRPr sz="4800" b="1" i="0" u="none" strike="noStrike" cap="none">
                <a:solidFill>
                  <a:srgbClr val="6AA84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ll Out Box 1 1">
  <p:cSld name="TITLE_ONLY_1_1_1_1">
    <p:spTree>
      <p:nvGrpSpPr>
        <p:cNvPr id="1" name="Shape 86"/>
        <p:cNvGrpSpPr/>
        <p:nvPr/>
      </p:nvGrpSpPr>
      <p:grpSpPr>
        <a:xfrm>
          <a:off x="0" y="0"/>
          <a:ext cx="0" cy="0"/>
          <a:chOff x="0" y="0"/>
          <a:chExt cx="0" cy="0"/>
        </a:xfrm>
      </p:grpSpPr>
      <p:sp>
        <p:nvSpPr>
          <p:cNvPr id="87" name="Google Shape;87;g3181ebc698d_0_58"/>
          <p:cNvSpPr/>
          <p:nvPr/>
        </p:nvSpPr>
        <p:spPr>
          <a:xfrm>
            <a:off x="7444775" y="1444075"/>
            <a:ext cx="4230000" cy="4001100"/>
          </a:xfrm>
          <a:prstGeom prst="rect">
            <a:avLst/>
          </a:prstGeom>
          <a:solidFill>
            <a:srgbClr val="FD5F00"/>
          </a:solidFill>
          <a:ln w="9525" cap="flat" cmpd="sng">
            <a:solidFill>
              <a:srgbClr val="FD5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 name="Google Shape;88;g3181ebc698d_0_58"/>
          <p:cNvSpPr>
            <a:spLocks noGrp="1"/>
          </p:cNvSpPr>
          <p:nvPr>
            <p:ph type="pic" idx="2"/>
          </p:nvPr>
        </p:nvSpPr>
        <p:spPr>
          <a:xfrm>
            <a:off x="6648575" y="1009050"/>
            <a:ext cx="4606500" cy="4001100"/>
          </a:xfrm>
          <a:prstGeom prst="rect">
            <a:avLst/>
          </a:prstGeom>
          <a:noFill/>
          <a:ln>
            <a:noFill/>
          </a:ln>
        </p:spPr>
      </p:sp>
      <p:sp>
        <p:nvSpPr>
          <p:cNvPr id="89" name="Google Shape;89;g3181ebc698d_0_58"/>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g3181ebc698d_0_58"/>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91" name="Google Shape;91;g3181ebc698d_0_58"/>
          <p:cNvSpPr txBox="1">
            <a:spLocks noGrp="1"/>
          </p:cNvSpPr>
          <p:nvPr>
            <p:ph type="body" idx="1"/>
          </p:nvPr>
        </p:nvSpPr>
        <p:spPr>
          <a:xfrm>
            <a:off x="339375" y="2817575"/>
            <a:ext cx="5391300" cy="2583000"/>
          </a:xfrm>
          <a:prstGeom prst="rect">
            <a:avLst/>
          </a:prstGeom>
          <a:noFill/>
          <a:ln>
            <a:noFill/>
          </a:ln>
        </p:spPr>
        <p:txBody>
          <a:bodyPr spcFirstLastPara="1" wrap="square" lIns="91425" tIns="91425" rIns="91425" bIns="91425" anchor="t" anchorCtr="0">
            <a:noAutofit/>
          </a:bodyPr>
          <a:lstStyle>
            <a:lvl1pPr marL="457200" lvl="0" indent="-368300">
              <a:spcBef>
                <a:spcPts val="0"/>
              </a:spcBef>
              <a:spcAft>
                <a:spcPts val="0"/>
              </a:spcAft>
              <a:buSzPts val="2200"/>
              <a:buFont typeface="Calibri"/>
              <a:buChar char="●"/>
              <a:defRPr sz="22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92" name="Google Shape;92;g3181ebc698d_0_58"/>
          <p:cNvSpPr txBox="1">
            <a:spLocks noGrp="1"/>
          </p:cNvSpPr>
          <p:nvPr>
            <p:ph type="title"/>
          </p:nvPr>
        </p:nvSpPr>
        <p:spPr>
          <a:xfrm>
            <a:off x="339375" y="1816900"/>
            <a:ext cx="4995600" cy="524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016">
          <p15:clr>
            <a:srgbClr val="E46962"/>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limate Goals">
  <p:cSld name="CUSTOM_2">
    <p:spTree>
      <p:nvGrpSpPr>
        <p:cNvPr id="1" name="Shape 93"/>
        <p:cNvGrpSpPr/>
        <p:nvPr/>
      </p:nvGrpSpPr>
      <p:grpSpPr>
        <a:xfrm>
          <a:off x="0" y="0"/>
          <a:ext cx="0" cy="0"/>
          <a:chOff x="0" y="0"/>
          <a:chExt cx="0" cy="0"/>
        </a:xfrm>
      </p:grpSpPr>
      <p:sp>
        <p:nvSpPr>
          <p:cNvPr id="94" name="Google Shape;94;g31768c8bbbb_0_156"/>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Clr>
                <a:srgbClr val="000000"/>
              </a:buClr>
              <a:buSzPts val="1000"/>
              <a:buFont typeface="Arial"/>
              <a:buNone/>
              <a:defRPr/>
            </a:lvl1pPr>
            <a:lvl2pPr lvl="1">
              <a:buClr>
                <a:srgbClr val="000000"/>
              </a:buClr>
              <a:buSzPts val="1000"/>
              <a:buFont typeface="Arial"/>
              <a:buNone/>
              <a:defRPr/>
            </a:lvl2pPr>
            <a:lvl3pPr lvl="2">
              <a:buClr>
                <a:srgbClr val="000000"/>
              </a:buClr>
              <a:buSzPts val="1000"/>
              <a:buFont typeface="Arial"/>
              <a:buNone/>
              <a:defRPr/>
            </a:lvl3pPr>
            <a:lvl4pPr lvl="3">
              <a:buClr>
                <a:srgbClr val="000000"/>
              </a:buClr>
              <a:buSzPts val="1000"/>
              <a:buFont typeface="Arial"/>
              <a:buNone/>
              <a:defRPr/>
            </a:lvl4pPr>
            <a:lvl5pPr lvl="4">
              <a:buClr>
                <a:srgbClr val="000000"/>
              </a:buClr>
              <a:buSzPts val="1000"/>
              <a:buFont typeface="Arial"/>
              <a:buNone/>
              <a:defRPr/>
            </a:lvl5pPr>
            <a:lvl6pPr lvl="5">
              <a:buClr>
                <a:srgbClr val="000000"/>
              </a:buClr>
              <a:buSzPts val="1000"/>
              <a:buFont typeface="Arial"/>
              <a:buNone/>
              <a:defRPr/>
            </a:lvl6pPr>
            <a:lvl7pPr lvl="6">
              <a:buClr>
                <a:srgbClr val="000000"/>
              </a:buClr>
              <a:buSzPts val="1000"/>
              <a:buFont typeface="Arial"/>
              <a:buNone/>
              <a:defRPr/>
            </a:lvl7pPr>
            <a:lvl8pPr lvl="7">
              <a:buClr>
                <a:srgbClr val="000000"/>
              </a:buClr>
              <a:buSzPts val="1000"/>
              <a:buFont typeface="Arial"/>
              <a:buNone/>
              <a:defRPr/>
            </a:lvl8pPr>
            <a:lvl9pPr lvl="8">
              <a:buClr>
                <a:srgbClr val="000000"/>
              </a:buClr>
              <a:buSzPts val="1000"/>
              <a:buFont typeface="Arial"/>
              <a:buNone/>
              <a:defRPr/>
            </a:lvl9pPr>
          </a:lstStyle>
          <a:p>
            <a:pPr marL="0" lvl="0" indent="0" algn="l" rtl="0">
              <a:spcBef>
                <a:spcPts val="0"/>
              </a:spcBef>
              <a:spcAft>
                <a:spcPts val="0"/>
              </a:spcAft>
              <a:buNone/>
            </a:pPr>
            <a:fld id="{00000000-1234-1234-1234-123412341234}" type="slidenum">
              <a:rPr lang="en-US"/>
              <a:t>‹#›</a:t>
            </a:fld>
            <a:endParaRPr/>
          </a:p>
        </p:txBody>
      </p:sp>
      <p:sp>
        <p:nvSpPr>
          <p:cNvPr id="95" name="Google Shape;95;g31768c8bbbb_0_156"/>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96" name="Google Shape;96;g31768c8bbbb_0_156"/>
          <p:cNvSpPr txBox="1"/>
          <p:nvPr/>
        </p:nvSpPr>
        <p:spPr>
          <a:xfrm>
            <a:off x="1719450" y="2524200"/>
            <a:ext cx="39096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cxnSp>
        <p:nvCxnSpPr>
          <p:cNvPr id="97" name="Google Shape;97;g31768c8bbbb_0_156"/>
          <p:cNvCxnSpPr/>
          <p:nvPr/>
        </p:nvCxnSpPr>
        <p:spPr>
          <a:xfrm rot="10800000" flipH="1">
            <a:off x="0" y="32025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98" name="Google Shape;98;g31768c8bbbb_0_156"/>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99" name="Google Shape;99;g31768c8bbbb_0_156"/>
          <p:cNvPicPr preferRelativeResize="0"/>
          <p:nvPr/>
        </p:nvPicPr>
        <p:blipFill rotWithShape="1">
          <a:blip r:embed="rId2">
            <a:alphaModFix/>
          </a:blip>
          <a:srcRect l="10378"/>
          <a:stretch/>
        </p:blipFill>
        <p:spPr>
          <a:xfrm>
            <a:off x="460875" y="2364150"/>
            <a:ext cx="1009850" cy="910500"/>
          </a:xfrm>
          <a:prstGeom prst="rect">
            <a:avLst/>
          </a:prstGeom>
          <a:noFill/>
          <a:ln>
            <a:noFill/>
          </a:ln>
        </p:spPr>
      </p:pic>
      <p:sp>
        <p:nvSpPr>
          <p:cNvPr id="100" name="Google Shape;100;g31768c8bbbb_0_156"/>
          <p:cNvSpPr txBox="1"/>
          <p:nvPr/>
        </p:nvSpPr>
        <p:spPr>
          <a:xfrm>
            <a:off x="6457200" y="1093500"/>
            <a:ext cx="50541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600" b="1" i="0" u="none" strike="noStrike" cap="none">
                <a:solidFill>
                  <a:schemeClr val="dk1"/>
                </a:solidFill>
                <a:latin typeface="Calibri"/>
                <a:ea typeface="Calibri"/>
                <a:cs typeface="Calibri"/>
                <a:sym typeface="Calibri"/>
              </a:rPr>
              <a:t>When you complete this lesson, you’ll be able to:</a:t>
            </a:r>
            <a:endParaRPr sz="2600" b="0" i="0" u="none" strike="noStrike" cap="none">
              <a:solidFill>
                <a:schemeClr val="dk1"/>
              </a:solidFill>
              <a:latin typeface="Calibri"/>
              <a:ea typeface="Calibri"/>
              <a:cs typeface="Calibri"/>
              <a:sym typeface="Calibri"/>
            </a:endParaRPr>
          </a:p>
        </p:txBody>
      </p:sp>
      <p:sp>
        <p:nvSpPr>
          <p:cNvPr id="101" name="Google Shape;101;g31768c8bbbb_0_156"/>
          <p:cNvSpPr txBox="1">
            <a:spLocks noGrp="1"/>
          </p:cNvSpPr>
          <p:nvPr>
            <p:ph type="body" idx="1"/>
          </p:nvPr>
        </p:nvSpPr>
        <p:spPr>
          <a:xfrm>
            <a:off x="6645050" y="2287750"/>
            <a:ext cx="4744500" cy="31326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extLst>
    <p:ext uri="{DCECCB84-F9BA-43D5-87BE-67443E8EF086}">
      <p15:sldGuideLst xmlns:p15="http://schemas.microsoft.com/office/powerpoint/2012/main">
        <p15:guide id="1" orient="horz" pos="2010">
          <p15:clr>
            <a:srgbClr val="E46962"/>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ide Box">
  <p:cSld name="CUSTOM_2_1">
    <p:spTree>
      <p:nvGrpSpPr>
        <p:cNvPr id="1" name="Shape 102"/>
        <p:cNvGrpSpPr/>
        <p:nvPr/>
      </p:nvGrpSpPr>
      <p:grpSpPr>
        <a:xfrm>
          <a:off x="0" y="0"/>
          <a:ext cx="0" cy="0"/>
          <a:chOff x="0" y="0"/>
          <a:chExt cx="0" cy="0"/>
        </a:xfrm>
      </p:grpSpPr>
      <p:sp>
        <p:nvSpPr>
          <p:cNvPr id="103" name="Google Shape;103;g31768c8bbbb_0_167"/>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104" name="Google Shape;104;g31768c8bbbb_0_167"/>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cxnSp>
        <p:nvCxnSpPr>
          <p:cNvPr id="105" name="Google Shape;105;g31768c8bbbb_0_167"/>
          <p:cNvCxnSpPr/>
          <p:nvPr/>
        </p:nvCxnSpPr>
        <p:spPr>
          <a:xfrm rot="10800000" flipH="1">
            <a:off x="0" y="31263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106" name="Google Shape;106;g31768c8bbbb_0_167"/>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107" name="Google Shape;107;g31768c8bbbb_0_167"/>
          <p:cNvSpPr txBox="1">
            <a:spLocks noGrp="1"/>
          </p:cNvSpPr>
          <p:nvPr>
            <p:ph type="body" idx="1"/>
          </p:nvPr>
        </p:nvSpPr>
        <p:spPr>
          <a:xfrm>
            <a:off x="6645050" y="915100"/>
            <a:ext cx="4744500" cy="45054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08" name="Google Shape;108;g31768c8bbbb_0_167"/>
          <p:cNvSpPr txBox="1">
            <a:spLocks noGrp="1"/>
          </p:cNvSpPr>
          <p:nvPr>
            <p:ph type="title"/>
          </p:nvPr>
        </p:nvSpPr>
        <p:spPr>
          <a:xfrm>
            <a:off x="239325" y="2389125"/>
            <a:ext cx="5054100" cy="598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010">
          <p15:clr>
            <a:srgbClr val="E46962"/>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ide Title">
  <p:cSld name="CUSTOM_2_1_1">
    <p:spTree>
      <p:nvGrpSpPr>
        <p:cNvPr id="1" name="Shape 109"/>
        <p:cNvGrpSpPr/>
        <p:nvPr/>
      </p:nvGrpSpPr>
      <p:grpSpPr>
        <a:xfrm>
          <a:off x="0" y="0"/>
          <a:ext cx="0" cy="0"/>
          <a:chOff x="0" y="0"/>
          <a:chExt cx="0" cy="0"/>
        </a:xfrm>
      </p:grpSpPr>
      <p:sp>
        <p:nvSpPr>
          <p:cNvPr id="110" name="Google Shape;110;g31768c8bbbb_0_176"/>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111" name="Google Shape;111;g31768c8bbbb_0_176"/>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cxnSp>
        <p:nvCxnSpPr>
          <p:cNvPr id="112" name="Google Shape;112;g31768c8bbbb_0_176"/>
          <p:cNvCxnSpPr/>
          <p:nvPr/>
        </p:nvCxnSpPr>
        <p:spPr>
          <a:xfrm rot="10800000" flipH="1">
            <a:off x="0" y="32025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113" name="Google Shape;113;g31768c8bbbb_0_176"/>
          <p:cNvSpPr txBox="1">
            <a:spLocks noGrp="1"/>
          </p:cNvSpPr>
          <p:nvPr>
            <p:ph type="body" idx="1"/>
          </p:nvPr>
        </p:nvSpPr>
        <p:spPr>
          <a:xfrm>
            <a:off x="6645050" y="915100"/>
            <a:ext cx="4744500" cy="45054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14" name="Google Shape;114;g31768c8bbbb_0_176"/>
          <p:cNvSpPr txBox="1">
            <a:spLocks noGrp="1"/>
          </p:cNvSpPr>
          <p:nvPr>
            <p:ph type="title"/>
          </p:nvPr>
        </p:nvSpPr>
        <p:spPr>
          <a:xfrm>
            <a:off x="239325" y="2465325"/>
            <a:ext cx="5054100" cy="598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016">
          <p15:clr>
            <a:srgbClr val="E46962"/>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rge Box">
  <p:cSld name="CUSTOM_3">
    <p:spTree>
      <p:nvGrpSpPr>
        <p:cNvPr id="1" name="Shape 115"/>
        <p:cNvGrpSpPr/>
        <p:nvPr/>
      </p:nvGrpSpPr>
      <p:grpSpPr>
        <a:xfrm>
          <a:off x="0" y="0"/>
          <a:ext cx="0" cy="0"/>
          <a:chOff x="0" y="0"/>
          <a:chExt cx="0" cy="0"/>
        </a:xfrm>
      </p:grpSpPr>
      <p:sp>
        <p:nvSpPr>
          <p:cNvPr id="116" name="Google Shape;116;g31768c8bbbb_0_184"/>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Clr>
                <a:srgbClr val="000000"/>
              </a:buClr>
              <a:buSzPts val="1000"/>
              <a:buFont typeface="Arial"/>
              <a:buNone/>
              <a:defRPr/>
            </a:lvl1pPr>
            <a:lvl2pPr lvl="1">
              <a:buClr>
                <a:srgbClr val="000000"/>
              </a:buClr>
              <a:buSzPts val="1000"/>
              <a:buFont typeface="Arial"/>
              <a:buNone/>
              <a:defRPr/>
            </a:lvl2pPr>
            <a:lvl3pPr lvl="2">
              <a:buClr>
                <a:srgbClr val="000000"/>
              </a:buClr>
              <a:buSzPts val="1000"/>
              <a:buFont typeface="Arial"/>
              <a:buNone/>
              <a:defRPr/>
            </a:lvl3pPr>
            <a:lvl4pPr lvl="3">
              <a:buClr>
                <a:srgbClr val="000000"/>
              </a:buClr>
              <a:buSzPts val="1000"/>
              <a:buFont typeface="Arial"/>
              <a:buNone/>
              <a:defRPr/>
            </a:lvl4pPr>
            <a:lvl5pPr lvl="4">
              <a:buClr>
                <a:srgbClr val="000000"/>
              </a:buClr>
              <a:buSzPts val="1000"/>
              <a:buFont typeface="Arial"/>
              <a:buNone/>
              <a:defRPr/>
            </a:lvl5pPr>
            <a:lvl6pPr lvl="5">
              <a:buClr>
                <a:srgbClr val="000000"/>
              </a:buClr>
              <a:buSzPts val="1000"/>
              <a:buFont typeface="Arial"/>
              <a:buNone/>
              <a:defRPr/>
            </a:lvl6pPr>
            <a:lvl7pPr lvl="6">
              <a:buClr>
                <a:srgbClr val="000000"/>
              </a:buClr>
              <a:buSzPts val="1000"/>
              <a:buFont typeface="Arial"/>
              <a:buNone/>
              <a:defRPr/>
            </a:lvl7pPr>
            <a:lvl8pPr lvl="7">
              <a:buClr>
                <a:srgbClr val="000000"/>
              </a:buClr>
              <a:buSzPts val="1000"/>
              <a:buFont typeface="Arial"/>
              <a:buNone/>
              <a:defRPr/>
            </a:lvl8pPr>
            <a:lvl9pPr lvl="8">
              <a:buClr>
                <a:srgbClr val="000000"/>
              </a:buClr>
              <a:buSzPts val="1000"/>
              <a:buFont typeface="Arial"/>
              <a:buNone/>
              <a:defRPr/>
            </a:lvl9pPr>
          </a:lstStyle>
          <a:p>
            <a:pPr marL="0" lvl="0" indent="0" algn="l" rtl="0">
              <a:spcBef>
                <a:spcPts val="0"/>
              </a:spcBef>
              <a:spcAft>
                <a:spcPts val="0"/>
              </a:spcAft>
              <a:buNone/>
            </a:pPr>
            <a:fld id="{00000000-1234-1234-1234-123412341234}" type="slidenum">
              <a:rPr lang="en-US"/>
              <a:t>‹#›</a:t>
            </a:fld>
            <a:endParaRPr/>
          </a:p>
        </p:txBody>
      </p:sp>
      <p:sp>
        <p:nvSpPr>
          <p:cNvPr id="117" name="Google Shape;117;g31768c8bbbb_0_184"/>
          <p:cNvSpPr/>
          <p:nvPr/>
        </p:nvSpPr>
        <p:spPr>
          <a:xfrm>
            <a:off x="465300" y="1637777"/>
            <a:ext cx="11261400" cy="4089600"/>
          </a:xfrm>
          <a:prstGeom prst="roundRect">
            <a:avLst>
              <a:gd name="adj" fmla="val 10703"/>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8" name="Google Shape;118;g31768c8bbbb_0_184"/>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119" name="Google Shape;119;g31768c8bbbb_0_184"/>
          <p:cNvSpPr txBox="1">
            <a:spLocks noGrp="1"/>
          </p:cNvSpPr>
          <p:nvPr>
            <p:ph type="title"/>
          </p:nvPr>
        </p:nvSpPr>
        <p:spPr>
          <a:xfrm>
            <a:off x="1168525" y="158875"/>
            <a:ext cx="9939300" cy="7743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g31768c8bbbb_0_184"/>
          <p:cNvSpPr txBox="1">
            <a:spLocks noGrp="1"/>
          </p:cNvSpPr>
          <p:nvPr>
            <p:ph type="body" idx="1"/>
          </p:nvPr>
        </p:nvSpPr>
        <p:spPr>
          <a:xfrm>
            <a:off x="1098125" y="1956925"/>
            <a:ext cx="10135500" cy="34290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cxnSp>
        <p:nvCxnSpPr>
          <p:cNvPr id="121" name="Google Shape;121;g31768c8bbbb_0_184"/>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limate Goals Large">
  <p:cSld name="CUSTOM_3_1">
    <p:spTree>
      <p:nvGrpSpPr>
        <p:cNvPr id="1" name="Shape 122"/>
        <p:cNvGrpSpPr/>
        <p:nvPr/>
      </p:nvGrpSpPr>
      <p:grpSpPr>
        <a:xfrm>
          <a:off x="0" y="0"/>
          <a:ext cx="0" cy="0"/>
          <a:chOff x="0" y="0"/>
          <a:chExt cx="0" cy="0"/>
        </a:xfrm>
      </p:grpSpPr>
      <p:sp>
        <p:nvSpPr>
          <p:cNvPr id="123" name="Google Shape;123;g31768c8bbbb_0_207"/>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124" name="Google Shape;124;g31768c8bbbb_0_207"/>
          <p:cNvSpPr/>
          <p:nvPr/>
        </p:nvSpPr>
        <p:spPr>
          <a:xfrm>
            <a:off x="465300" y="1637777"/>
            <a:ext cx="11261400" cy="4089600"/>
          </a:xfrm>
          <a:prstGeom prst="roundRect">
            <a:avLst>
              <a:gd name="adj" fmla="val 10703"/>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5" name="Google Shape;125;g31768c8bbbb_0_207"/>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126" name="Google Shape;126;g31768c8bbbb_0_207"/>
          <p:cNvSpPr txBox="1">
            <a:spLocks noGrp="1"/>
          </p:cNvSpPr>
          <p:nvPr>
            <p:ph type="body" idx="1"/>
          </p:nvPr>
        </p:nvSpPr>
        <p:spPr>
          <a:xfrm>
            <a:off x="1098125" y="1956925"/>
            <a:ext cx="10135500" cy="34290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cxnSp>
        <p:nvCxnSpPr>
          <p:cNvPr id="127" name="Google Shape;127;g31768c8bbbb_0_207"/>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128" name="Google Shape;128;g31768c8bbbb_0_207"/>
          <p:cNvSpPr txBox="1"/>
          <p:nvPr/>
        </p:nvSpPr>
        <p:spPr>
          <a:xfrm>
            <a:off x="1714508" y="330475"/>
            <a:ext cx="63363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pic>
        <p:nvPicPr>
          <p:cNvPr id="129" name="Google Shape;129;g31768c8bbbb_0_207"/>
          <p:cNvPicPr preferRelativeResize="0"/>
          <p:nvPr/>
        </p:nvPicPr>
        <p:blipFill rotWithShape="1">
          <a:blip r:embed="rId2">
            <a:alphaModFix/>
          </a:blip>
          <a:srcRect l="10378"/>
          <a:stretch/>
        </p:blipFill>
        <p:spPr>
          <a:xfrm>
            <a:off x="465287" y="214675"/>
            <a:ext cx="1009850" cy="910500"/>
          </a:xfrm>
          <a:prstGeom prst="rect">
            <a:avLst/>
          </a:prstGeom>
          <a:noFill/>
          <a:ln>
            <a:noFill/>
          </a:ln>
        </p:spPr>
      </p:pic>
    </p:spTree>
  </p:cSld>
  <p:clrMapOvr>
    <a:masterClrMapping/>
  </p:clrMapOvr>
  <p:extLst>
    <p:ext uri="{DCECCB84-F9BA-43D5-87BE-67443E8EF086}">
      <p15:sldGuideLst xmlns:p15="http://schemas.microsoft.com/office/powerpoint/2012/main">
        <p15:guide id="1" pos="293">
          <p15:clr>
            <a:srgbClr val="E46962"/>
          </p15:clr>
        </p15:guide>
        <p15:guide id="2" pos="1224">
          <p15:clr>
            <a:srgbClr val="E46962"/>
          </p15:clr>
        </p15:guide>
        <p15:guide id="3" pos="1080">
          <p15:clr>
            <a:srgbClr val="E46962"/>
          </p15:clr>
        </p15:guide>
        <p15:guide id="4" orient="horz" pos="168">
          <p15:clr>
            <a:srgbClr val="E46962"/>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2 1">
  <p:cSld name="CUSTOM_1">
    <p:spTree>
      <p:nvGrpSpPr>
        <p:cNvPr id="1" name="Shape 130"/>
        <p:cNvGrpSpPr/>
        <p:nvPr/>
      </p:nvGrpSpPr>
      <p:grpSpPr>
        <a:xfrm>
          <a:off x="0" y="0"/>
          <a:ext cx="0" cy="0"/>
          <a:chOff x="0" y="0"/>
          <a:chExt cx="0" cy="0"/>
        </a:xfrm>
      </p:grpSpPr>
      <p:sp>
        <p:nvSpPr>
          <p:cNvPr id="131" name="Google Shape;131;g31870c6dc91_0_198"/>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32" name="Google Shape;132;g31870c6dc91_0_198"/>
          <p:cNvSpPr/>
          <p:nvPr/>
        </p:nvSpPr>
        <p:spPr>
          <a:xfrm>
            <a:off x="-7200" y="0"/>
            <a:ext cx="12206400" cy="636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Slide">
  <p:cSld name="1_Custom Layout">
    <p:spTree>
      <p:nvGrpSpPr>
        <p:cNvPr id="1" name="Shape 26"/>
        <p:cNvGrpSpPr/>
        <p:nvPr/>
      </p:nvGrpSpPr>
      <p:grpSpPr>
        <a:xfrm>
          <a:off x="0" y="0"/>
          <a:ext cx="0" cy="0"/>
          <a:chOff x="0" y="0"/>
          <a:chExt cx="0" cy="0"/>
        </a:xfrm>
      </p:grpSpPr>
      <p:sp>
        <p:nvSpPr>
          <p:cNvPr id="27" name="Google Shape;27;p39"/>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8" name="Google Shape;28;p39"/>
          <p:cNvSpPr txBox="1">
            <a:spLocks noGrp="1"/>
          </p:cNvSpPr>
          <p:nvPr>
            <p:ph type="title"/>
          </p:nvPr>
        </p:nvSpPr>
        <p:spPr>
          <a:xfrm>
            <a:off x="304800" y="228599"/>
            <a:ext cx="11582400" cy="685800"/>
          </a:xfrm>
          <a:prstGeom prst="rect">
            <a:avLst/>
          </a:prstGeom>
          <a:noFill/>
          <a:ln>
            <a:noFill/>
          </a:ln>
        </p:spPr>
        <p:txBody>
          <a:bodyPr spcFirstLastPara="1" wrap="square" lIns="0" tIns="0" rIns="0" bIns="0" anchor="t" anchorCtr="0">
            <a:spAutoFit/>
          </a:bodyPr>
          <a:lstStyle>
            <a:lvl1pPr marR="0" lvl="0" algn="ctr" rtl="0">
              <a:lnSpc>
                <a:spcPct val="90000"/>
              </a:lnSpc>
              <a:spcBef>
                <a:spcPts val="0"/>
              </a:spcBef>
              <a:spcAft>
                <a:spcPts val="0"/>
              </a:spcAft>
              <a:buClr>
                <a:srgbClr val="0B5394"/>
              </a:buClr>
              <a:buSzPts val="4800"/>
              <a:buFont typeface="Calibri"/>
              <a:buNone/>
              <a:defRPr sz="4800" b="1" i="0" u="none" strike="noStrike" cap="none">
                <a:solidFill>
                  <a:srgbClr val="0B539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29" name="Google Shape;29;p39"/>
          <p:cNvCxnSpPr/>
          <p:nvPr/>
        </p:nvCxnSpPr>
        <p:spPr>
          <a:xfrm>
            <a:off x="302825" y="1019245"/>
            <a:ext cx="11582400" cy="0"/>
          </a:xfrm>
          <a:prstGeom prst="straightConnector1">
            <a:avLst/>
          </a:prstGeom>
          <a:noFill/>
          <a:ln w="12700" cap="flat" cmpd="sng">
            <a:solidFill>
              <a:srgbClr val="0B5394"/>
            </a:solidFill>
            <a:prstDash val="solid"/>
            <a:miter lim="800000"/>
            <a:headEnd type="none" w="sm" len="sm"/>
            <a:tailEnd type="none" w="sm" len="sm"/>
          </a:ln>
        </p:spPr>
      </p:cxnSp>
      <p:sp>
        <p:nvSpPr>
          <p:cNvPr id="30" name="Google Shape;30;p39"/>
          <p:cNvSpPr txBox="1">
            <a:spLocks noGrp="1"/>
          </p:cNvSpPr>
          <p:nvPr>
            <p:ph type="subTitle" idx="1"/>
          </p:nvPr>
        </p:nvSpPr>
        <p:spPr>
          <a:xfrm>
            <a:off x="302875" y="1051560"/>
            <a:ext cx="11582400" cy="5211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6AA84F"/>
              </a:buClr>
              <a:buSzPts val="2800"/>
              <a:buFont typeface="Calibri"/>
              <a:buNone/>
              <a:defRPr sz="2800" b="1" i="0" u="none" strike="noStrike" cap="none">
                <a:solidFill>
                  <a:srgbClr val="6AA84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type="titleOnly">
  <p:cSld name="TITLE_ONLY">
    <p:spTree>
      <p:nvGrpSpPr>
        <p:cNvPr id="1" name="Shape 31"/>
        <p:cNvGrpSpPr/>
        <p:nvPr/>
      </p:nvGrpSpPr>
      <p:grpSpPr>
        <a:xfrm>
          <a:off x="0" y="0"/>
          <a:ext cx="0" cy="0"/>
          <a:chOff x="0" y="0"/>
          <a:chExt cx="0" cy="0"/>
        </a:xfrm>
      </p:grpSpPr>
      <p:sp>
        <p:nvSpPr>
          <p:cNvPr id="32" name="Google Shape;32;g31768c8bbbb_0_108"/>
          <p:cNvSpPr/>
          <p:nvPr/>
        </p:nvSpPr>
        <p:spPr>
          <a:xfrm>
            <a:off x="1304200" y="1411850"/>
            <a:ext cx="4230000" cy="40011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 name="Google Shape;33;g31768c8bbbb_0_108"/>
          <p:cNvSpPr>
            <a:spLocks noGrp="1"/>
          </p:cNvSpPr>
          <p:nvPr>
            <p:ph type="pic" idx="2"/>
          </p:nvPr>
        </p:nvSpPr>
        <p:spPr>
          <a:xfrm>
            <a:off x="508000" y="976825"/>
            <a:ext cx="4606500" cy="4001100"/>
          </a:xfrm>
          <a:prstGeom prst="rect">
            <a:avLst/>
          </a:prstGeom>
          <a:noFill/>
          <a:ln>
            <a:noFill/>
          </a:ln>
        </p:spPr>
      </p:sp>
      <p:sp>
        <p:nvSpPr>
          <p:cNvPr id="34" name="Google Shape;34;g31768c8bbbb_0_108"/>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 name="Google Shape;35;g31768c8bbbb_0_108"/>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36" name="Google Shape;36;g31768c8bbbb_0_108"/>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g31768c8bbbb_0_108"/>
          <p:cNvSpPr txBox="1"/>
          <p:nvPr/>
        </p:nvSpPr>
        <p:spPr>
          <a:xfrm>
            <a:off x="6489025" y="88733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Today’s Agenda</a:t>
            </a:r>
            <a:endParaRPr sz="3800" b="1">
              <a:solidFill>
                <a:srgbClr val="0065A4"/>
              </a:solidFill>
              <a:latin typeface="Calibri"/>
              <a:ea typeface="Calibri"/>
              <a:cs typeface="Calibri"/>
              <a:sym typeface="Calibri"/>
            </a:endParaRPr>
          </a:p>
        </p:txBody>
      </p:sp>
      <p:sp>
        <p:nvSpPr>
          <p:cNvPr id="38" name="Google Shape;38;g31768c8bbbb_0_108"/>
          <p:cNvSpPr txBox="1">
            <a:spLocks noGrp="1"/>
          </p:cNvSpPr>
          <p:nvPr>
            <p:ph type="body" idx="1"/>
          </p:nvPr>
        </p:nvSpPr>
        <p:spPr>
          <a:xfrm>
            <a:off x="6455425" y="1899300"/>
            <a:ext cx="5391300" cy="2583000"/>
          </a:xfrm>
          <a:prstGeom prst="rect">
            <a:avLst/>
          </a:prstGeom>
          <a:noFill/>
          <a:ln>
            <a:noFill/>
          </a:ln>
        </p:spPr>
        <p:txBody>
          <a:bodyPr spcFirstLastPara="1" wrap="square" lIns="91425" tIns="91425" rIns="91425" bIns="91425" anchor="t" anchorCtr="0">
            <a:noAutofit/>
          </a:bodyPr>
          <a:lstStyle>
            <a:lvl1pPr marL="457200" lvl="0" indent="-368300">
              <a:lnSpc>
                <a:spcPct val="115000"/>
              </a:lnSpc>
              <a:spcBef>
                <a:spcPts val="0"/>
              </a:spcBef>
              <a:spcAft>
                <a:spcPts val="0"/>
              </a:spcAft>
              <a:buSzPts val="2200"/>
              <a:buFont typeface="Calibri"/>
              <a:buChar char="●"/>
              <a:defRPr sz="2200" b="1">
                <a:latin typeface="Calibri"/>
                <a:ea typeface="Calibri"/>
                <a:cs typeface="Calibri"/>
                <a:sym typeface="Calibri"/>
              </a:defRPr>
            </a:lvl1pPr>
            <a:lvl2pPr marL="914400" lvl="1" indent="-368300">
              <a:lnSpc>
                <a:spcPct val="115000"/>
              </a:lnSpc>
              <a:spcBef>
                <a:spcPts val="1000"/>
              </a:spcBef>
              <a:spcAft>
                <a:spcPts val="0"/>
              </a:spcAft>
              <a:buSzPts val="2200"/>
              <a:buChar char="○"/>
              <a:defRPr sz="2200" b="1"/>
            </a:lvl2pPr>
            <a:lvl3pPr marL="1371600" lvl="2" indent="-368300">
              <a:lnSpc>
                <a:spcPct val="115000"/>
              </a:lnSpc>
              <a:spcBef>
                <a:spcPts val="1000"/>
              </a:spcBef>
              <a:spcAft>
                <a:spcPts val="0"/>
              </a:spcAft>
              <a:buSzPts val="2200"/>
              <a:buChar char="■"/>
              <a:defRPr sz="2200" b="1"/>
            </a:lvl3pPr>
            <a:lvl4pPr marL="1828800" lvl="3" indent="-368300">
              <a:lnSpc>
                <a:spcPct val="115000"/>
              </a:lnSpc>
              <a:spcBef>
                <a:spcPts val="1000"/>
              </a:spcBef>
              <a:spcAft>
                <a:spcPts val="0"/>
              </a:spcAft>
              <a:buSzPts val="2200"/>
              <a:buChar char="●"/>
              <a:defRPr sz="2200" b="1"/>
            </a:lvl4pPr>
            <a:lvl5pPr marL="2286000" lvl="4" indent="-368300">
              <a:lnSpc>
                <a:spcPct val="115000"/>
              </a:lnSpc>
              <a:spcBef>
                <a:spcPts val="1000"/>
              </a:spcBef>
              <a:spcAft>
                <a:spcPts val="0"/>
              </a:spcAft>
              <a:buSzPts val="2200"/>
              <a:buChar char="○"/>
              <a:defRPr sz="2200" b="1"/>
            </a:lvl5pPr>
            <a:lvl6pPr marL="2743200" lvl="5" indent="-368300">
              <a:lnSpc>
                <a:spcPct val="115000"/>
              </a:lnSpc>
              <a:spcBef>
                <a:spcPts val="1000"/>
              </a:spcBef>
              <a:spcAft>
                <a:spcPts val="0"/>
              </a:spcAft>
              <a:buSzPts val="2200"/>
              <a:buChar char="■"/>
              <a:defRPr sz="2200" b="1"/>
            </a:lvl6pPr>
            <a:lvl7pPr marL="3200400" lvl="6" indent="-368300">
              <a:lnSpc>
                <a:spcPct val="115000"/>
              </a:lnSpc>
              <a:spcBef>
                <a:spcPts val="1000"/>
              </a:spcBef>
              <a:spcAft>
                <a:spcPts val="0"/>
              </a:spcAft>
              <a:buSzPts val="2200"/>
              <a:buChar char="●"/>
              <a:defRPr sz="2200" b="1"/>
            </a:lvl7pPr>
            <a:lvl8pPr marL="3657600" lvl="7" indent="-368300">
              <a:lnSpc>
                <a:spcPct val="115000"/>
              </a:lnSpc>
              <a:spcBef>
                <a:spcPts val="1000"/>
              </a:spcBef>
              <a:spcAft>
                <a:spcPts val="0"/>
              </a:spcAft>
              <a:buSzPts val="2200"/>
              <a:buChar char="○"/>
              <a:defRPr sz="2200" b="1"/>
            </a:lvl8pPr>
            <a:lvl9pPr marL="4114800" lvl="8" indent="-368300">
              <a:lnSpc>
                <a:spcPct val="115000"/>
              </a:lnSpc>
              <a:spcBef>
                <a:spcPts val="1000"/>
              </a:spcBef>
              <a:spcAft>
                <a:spcPts val="1000"/>
              </a:spcAft>
              <a:buSzPts val="2200"/>
              <a:buChar char="■"/>
              <a:defRPr sz="2200" b="1"/>
            </a:lvl9pPr>
          </a:lstStyle>
          <a:p>
            <a:endParaRPr/>
          </a:p>
        </p:txBody>
      </p:sp>
    </p:spTree>
  </p:cSld>
  <p:clrMapOvr>
    <a:masterClrMapping/>
  </p:clrMapOvr>
  <p:extLst>
    <p:ext uri="{DCECCB84-F9BA-43D5-87BE-67443E8EF086}">
      <p15:sldGuideLst xmlns:p15="http://schemas.microsoft.com/office/powerpoint/2012/main">
        <p15:guide id="1" orient="horz" pos="2020">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Key Points">
  <p:cSld name="TITLE_ONLY_2">
    <p:spTree>
      <p:nvGrpSpPr>
        <p:cNvPr id="1" name="Shape 39"/>
        <p:cNvGrpSpPr/>
        <p:nvPr/>
      </p:nvGrpSpPr>
      <p:grpSpPr>
        <a:xfrm>
          <a:off x="0" y="0"/>
          <a:ext cx="0" cy="0"/>
          <a:chOff x="0" y="0"/>
          <a:chExt cx="0" cy="0"/>
        </a:xfrm>
      </p:grpSpPr>
      <p:sp>
        <p:nvSpPr>
          <p:cNvPr id="40" name="Google Shape;40;g31768c8bbbb_0_118"/>
          <p:cNvSpPr/>
          <p:nvPr/>
        </p:nvSpPr>
        <p:spPr>
          <a:xfrm>
            <a:off x="1304200" y="1411850"/>
            <a:ext cx="4230000" cy="4001100"/>
          </a:xfrm>
          <a:prstGeom prst="rect">
            <a:avLst/>
          </a:prstGeom>
          <a:solidFill>
            <a:srgbClr val="6CC24A"/>
          </a:solidFill>
          <a:ln w="9525" cap="flat" cmpd="sng">
            <a:solidFill>
              <a:srgbClr val="6CC2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 name="Google Shape;41;g31768c8bbbb_0_118"/>
          <p:cNvSpPr>
            <a:spLocks noGrp="1"/>
          </p:cNvSpPr>
          <p:nvPr>
            <p:ph type="pic" idx="2"/>
          </p:nvPr>
        </p:nvSpPr>
        <p:spPr>
          <a:xfrm>
            <a:off x="508000" y="976825"/>
            <a:ext cx="4606500" cy="4001100"/>
          </a:xfrm>
          <a:prstGeom prst="rect">
            <a:avLst/>
          </a:prstGeom>
          <a:noFill/>
          <a:ln>
            <a:noFill/>
          </a:ln>
        </p:spPr>
      </p:sp>
      <p:sp>
        <p:nvSpPr>
          <p:cNvPr id="42" name="Google Shape;42;g31768c8bbbb_0_118"/>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 name="Google Shape;43;g31768c8bbbb_0_118"/>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44" name="Google Shape;44;g31768c8bbbb_0_118"/>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g31768c8bbbb_0_118"/>
          <p:cNvSpPr txBox="1"/>
          <p:nvPr/>
        </p:nvSpPr>
        <p:spPr>
          <a:xfrm>
            <a:off x="6489025" y="88733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Key Points</a:t>
            </a:r>
            <a:endParaRPr sz="3800" b="1">
              <a:solidFill>
                <a:srgbClr val="0065A4"/>
              </a:solidFill>
              <a:latin typeface="Calibri"/>
              <a:ea typeface="Calibri"/>
              <a:cs typeface="Calibri"/>
              <a:sym typeface="Calibri"/>
            </a:endParaRPr>
          </a:p>
        </p:txBody>
      </p:sp>
      <p:sp>
        <p:nvSpPr>
          <p:cNvPr id="46" name="Google Shape;46;g31768c8bbbb_0_118"/>
          <p:cNvSpPr txBox="1">
            <a:spLocks noGrp="1"/>
          </p:cNvSpPr>
          <p:nvPr>
            <p:ph type="body" idx="1"/>
          </p:nvPr>
        </p:nvSpPr>
        <p:spPr>
          <a:xfrm>
            <a:off x="6420250" y="1914475"/>
            <a:ext cx="5391300" cy="2583000"/>
          </a:xfrm>
          <a:prstGeom prst="rect">
            <a:avLst/>
          </a:prstGeom>
          <a:noFill/>
          <a:ln>
            <a:noFill/>
          </a:ln>
        </p:spPr>
        <p:txBody>
          <a:bodyPr spcFirstLastPara="1" wrap="square" lIns="91425" tIns="91425" rIns="91425" bIns="91425" anchor="t" anchorCtr="0">
            <a:noAutofit/>
          </a:bodyPr>
          <a:lstStyle>
            <a:lvl1pPr marL="457200" lvl="0" indent="-368300">
              <a:lnSpc>
                <a:spcPct val="115000"/>
              </a:lnSpc>
              <a:spcBef>
                <a:spcPts val="0"/>
              </a:spcBef>
              <a:spcAft>
                <a:spcPts val="0"/>
              </a:spcAft>
              <a:buSzPts val="2200"/>
              <a:buFont typeface="Calibri"/>
              <a:buChar char="●"/>
              <a:defRPr sz="2200" b="1">
                <a:latin typeface="Calibri"/>
                <a:ea typeface="Calibri"/>
                <a:cs typeface="Calibri"/>
                <a:sym typeface="Calibri"/>
              </a:defRPr>
            </a:lvl1pPr>
            <a:lvl2pPr marL="914400" lvl="1" indent="-368300">
              <a:lnSpc>
                <a:spcPct val="115000"/>
              </a:lnSpc>
              <a:spcBef>
                <a:spcPts val="1000"/>
              </a:spcBef>
              <a:spcAft>
                <a:spcPts val="0"/>
              </a:spcAft>
              <a:buSzPts val="2200"/>
              <a:buFont typeface="Calibri"/>
              <a:buChar char="○"/>
              <a:defRPr sz="2200" b="1">
                <a:latin typeface="Calibri"/>
                <a:ea typeface="Calibri"/>
                <a:cs typeface="Calibri"/>
                <a:sym typeface="Calibri"/>
              </a:defRPr>
            </a:lvl2pPr>
            <a:lvl3pPr marL="1371600" lvl="2" indent="-368300">
              <a:lnSpc>
                <a:spcPct val="115000"/>
              </a:lnSpc>
              <a:spcBef>
                <a:spcPts val="1000"/>
              </a:spcBef>
              <a:spcAft>
                <a:spcPts val="0"/>
              </a:spcAft>
              <a:buSzPts val="2200"/>
              <a:buFont typeface="Calibri"/>
              <a:buChar char="■"/>
              <a:defRPr sz="2200" b="1">
                <a:latin typeface="Calibri"/>
                <a:ea typeface="Calibri"/>
                <a:cs typeface="Calibri"/>
                <a:sym typeface="Calibri"/>
              </a:defRPr>
            </a:lvl3pPr>
            <a:lvl4pPr marL="1828800" lvl="3" indent="-368300">
              <a:lnSpc>
                <a:spcPct val="115000"/>
              </a:lnSpc>
              <a:spcBef>
                <a:spcPts val="1000"/>
              </a:spcBef>
              <a:spcAft>
                <a:spcPts val="0"/>
              </a:spcAft>
              <a:buSzPts val="2200"/>
              <a:buFont typeface="Calibri"/>
              <a:buChar char="●"/>
              <a:defRPr sz="2200" b="1">
                <a:latin typeface="Calibri"/>
                <a:ea typeface="Calibri"/>
                <a:cs typeface="Calibri"/>
                <a:sym typeface="Calibri"/>
              </a:defRPr>
            </a:lvl4pPr>
            <a:lvl5pPr marL="2286000" lvl="4" indent="-368300">
              <a:lnSpc>
                <a:spcPct val="115000"/>
              </a:lnSpc>
              <a:spcBef>
                <a:spcPts val="1000"/>
              </a:spcBef>
              <a:spcAft>
                <a:spcPts val="0"/>
              </a:spcAft>
              <a:buSzPts val="2200"/>
              <a:buFont typeface="Calibri"/>
              <a:buChar char="○"/>
              <a:defRPr sz="2200" b="1">
                <a:latin typeface="Calibri"/>
                <a:ea typeface="Calibri"/>
                <a:cs typeface="Calibri"/>
                <a:sym typeface="Calibri"/>
              </a:defRPr>
            </a:lvl5pPr>
            <a:lvl6pPr marL="2743200" lvl="5" indent="-368300">
              <a:lnSpc>
                <a:spcPct val="115000"/>
              </a:lnSpc>
              <a:spcBef>
                <a:spcPts val="1000"/>
              </a:spcBef>
              <a:spcAft>
                <a:spcPts val="0"/>
              </a:spcAft>
              <a:buSzPts val="2200"/>
              <a:buFont typeface="Calibri"/>
              <a:buChar char="■"/>
              <a:defRPr sz="2200" b="1">
                <a:latin typeface="Calibri"/>
                <a:ea typeface="Calibri"/>
                <a:cs typeface="Calibri"/>
                <a:sym typeface="Calibri"/>
              </a:defRPr>
            </a:lvl6pPr>
            <a:lvl7pPr marL="3200400" lvl="6" indent="-368300">
              <a:lnSpc>
                <a:spcPct val="115000"/>
              </a:lnSpc>
              <a:spcBef>
                <a:spcPts val="1000"/>
              </a:spcBef>
              <a:spcAft>
                <a:spcPts val="0"/>
              </a:spcAft>
              <a:buSzPts val="2200"/>
              <a:buFont typeface="Calibri"/>
              <a:buChar char="●"/>
              <a:defRPr sz="2200" b="1">
                <a:latin typeface="Calibri"/>
                <a:ea typeface="Calibri"/>
                <a:cs typeface="Calibri"/>
                <a:sym typeface="Calibri"/>
              </a:defRPr>
            </a:lvl7pPr>
            <a:lvl8pPr marL="3657600" lvl="7" indent="-368300">
              <a:lnSpc>
                <a:spcPct val="115000"/>
              </a:lnSpc>
              <a:spcBef>
                <a:spcPts val="1000"/>
              </a:spcBef>
              <a:spcAft>
                <a:spcPts val="0"/>
              </a:spcAft>
              <a:buSzPts val="2200"/>
              <a:buFont typeface="Calibri"/>
              <a:buChar char="○"/>
              <a:defRPr sz="2200" b="1">
                <a:latin typeface="Calibri"/>
                <a:ea typeface="Calibri"/>
                <a:cs typeface="Calibri"/>
                <a:sym typeface="Calibri"/>
              </a:defRPr>
            </a:lvl8pPr>
            <a:lvl9pPr marL="4114800" lvl="8" indent="-368300">
              <a:lnSpc>
                <a:spcPct val="115000"/>
              </a:lnSpc>
              <a:spcBef>
                <a:spcPts val="1000"/>
              </a:spcBef>
              <a:spcAft>
                <a:spcPts val="1000"/>
              </a:spcAft>
              <a:buSzPts val="2200"/>
              <a:buFont typeface="Calibri"/>
              <a:buChar char="■"/>
              <a:defRPr sz="2200" b="1">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020">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ll Out Box 2">
  <p:cSld name="TITLE_ONLY_2_1">
    <p:spTree>
      <p:nvGrpSpPr>
        <p:cNvPr id="1" name="Shape 47"/>
        <p:cNvGrpSpPr/>
        <p:nvPr/>
      </p:nvGrpSpPr>
      <p:grpSpPr>
        <a:xfrm>
          <a:off x="0" y="0"/>
          <a:ext cx="0" cy="0"/>
          <a:chOff x="0" y="0"/>
          <a:chExt cx="0" cy="0"/>
        </a:xfrm>
      </p:grpSpPr>
      <p:sp>
        <p:nvSpPr>
          <p:cNvPr id="48" name="Google Shape;48;g31768c8bbbb_0_128"/>
          <p:cNvSpPr/>
          <p:nvPr/>
        </p:nvSpPr>
        <p:spPr>
          <a:xfrm>
            <a:off x="1304200" y="1411850"/>
            <a:ext cx="4230000" cy="4001100"/>
          </a:xfrm>
          <a:prstGeom prst="rect">
            <a:avLst/>
          </a:prstGeom>
          <a:solidFill>
            <a:srgbClr val="6CC24A"/>
          </a:solidFill>
          <a:ln w="9525" cap="flat" cmpd="sng">
            <a:solidFill>
              <a:srgbClr val="6CC24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9" name="Google Shape;49;g31768c8bbbb_0_128"/>
          <p:cNvSpPr>
            <a:spLocks noGrp="1"/>
          </p:cNvSpPr>
          <p:nvPr>
            <p:ph type="pic" idx="2"/>
          </p:nvPr>
        </p:nvSpPr>
        <p:spPr>
          <a:xfrm>
            <a:off x="508000" y="976825"/>
            <a:ext cx="4606500" cy="4001100"/>
          </a:xfrm>
          <a:prstGeom prst="rect">
            <a:avLst/>
          </a:prstGeom>
          <a:noFill/>
          <a:ln>
            <a:noFill/>
          </a:ln>
        </p:spPr>
      </p:sp>
      <p:sp>
        <p:nvSpPr>
          <p:cNvPr id="50" name="Google Shape;50;g31768c8bbbb_0_128"/>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1" name="Google Shape;51;g31768c8bbbb_0_128"/>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52" name="Google Shape;52;g31768c8bbbb_0_128"/>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g31768c8bbbb_0_128"/>
          <p:cNvSpPr txBox="1">
            <a:spLocks noGrp="1"/>
          </p:cNvSpPr>
          <p:nvPr>
            <p:ph type="body" idx="1"/>
          </p:nvPr>
        </p:nvSpPr>
        <p:spPr>
          <a:xfrm>
            <a:off x="6420250" y="1914475"/>
            <a:ext cx="5391300" cy="2583000"/>
          </a:xfrm>
          <a:prstGeom prst="rect">
            <a:avLst/>
          </a:prstGeom>
          <a:noFill/>
          <a:ln>
            <a:noFill/>
          </a:ln>
        </p:spPr>
        <p:txBody>
          <a:bodyPr spcFirstLastPara="1" wrap="square" lIns="91425" tIns="91425" rIns="91425" bIns="91425" anchor="t" anchorCtr="0">
            <a:noAutofit/>
          </a:bodyPr>
          <a:lstStyle>
            <a:lvl1pPr marL="457200" lvl="0" indent="-368300">
              <a:spcBef>
                <a:spcPts val="0"/>
              </a:spcBef>
              <a:spcAft>
                <a:spcPts val="0"/>
              </a:spcAft>
              <a:buSzPts val="2200"/>
              <a:buFont typeface="Calibri"/>
              <a:buChar char="●"/>
              <a:defRPr sz="22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4" name="Google Shape;54;g31768c8bbbb_0_128"/>
          <p:cNvSpPr txBox="1">
            <a:spLocks noGrp="1"/>
          </p:cNvSpPr>
          <p:nvPr>
            <p:ph type="title"/>
          </p:nvPr>
        </p:nvSpPr>
        <p:spPr>
          <a:xfrm>
            <a:off x="6624075" y="715950"/>
            <a:ext cx="5263200" cy="728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020">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ll Out Box 2 1">
  <p:cSld name="TITLE_ONLY_2_1_2">
    <p:spTree>
      <p:nvGrpSpPr>
        <p:cNvPr id="1" name="Shape 55"/>
        <p:cNvGrpSpPr/>
        <p:nvPr/>
      </p:nvGrpSpPr>
      <p:grpSpPr>
        <a:xfrm>
          <a:off x="0" y="0"/>
          <a:ext cx="0" cy="0"/>
          <a:chOff x="0" y="0"/>
          <a:chExt cx="0" cy="0"/>
        </a:xfrm>
      </p:grpSpPr>
      <p:sp>
        <p:nvSpPr>
          <p:cNvPr id="56" name="Google Shape;56;g3181ebc698d_0_31"/>
          <p:cNvSpPr/>
          <p:nvPr/>
        </p:nvSpPr>
        <p:spPr>
          <a:xfrm>
            <a:off x="1304200" y="1411850"/>
            <a:ext cx="4230000" cy="4001100"/>
          </a:xfrm>
          <a:prstGeom prst="rect">
            <a:avLst/>
          </a:prstGeom>
          <a:solidFill>
            <a:srgbClr val="0065A4"/>
          </a:solidFill>
          <a:ln w="9525" cap="flat" cmpd="sng">
            <a:solidFill>
              <a:srgbClr val="0065A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 name="Google Shape;57;g3181ebc698d_0_31"/>
          <p:cNvSpPr>
            <a:spLocks noGrp="1"/>
          </p:cNvSpPr>
          <p:nvPr>
            <p:ph type="pic" idx="2"/>
          </p:nvPr>
        </p:nvSpPr>
        <p:spPr>
          <a:xfrm>
            <a:off x="508000" y="976825"/>
            <a:ext cx="4606500" cy="4001100"/>
          </a:xfrm>
          <a:prstGeom prst="rect">
            <a:avLst/>
          </a:prstGeom>
          <a:noFill/>
          <a:ln>
            <a:noFill/>
          </a:ln>
        </p:spPr>
      </p:sp>
      <p:sp>
        <p:nvSpPr>
          <p:cNvPr id="58" name="Google Shape;58;g3181ebc698d_0_31"/>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 name="Google Shape;59;g3181ebc698d_0_31"/>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60" name="Google Shape;60;g3181ebc698d_0_31"/>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g3181ebc698d_0_31"/>
          <p:cNvSpPr txBox="1">
            <a:spLocks noGrp="1"/>
          </p:cNvSpPr>
          <p:nvPr>
            <p:ph type="body" idx="1"/>
          </p:nvPr>
        </p:nvSpPr>
        <p:spPr>
          <a:xfrm>
            <a:off x="6420250" y="1914475"/>
            <a:ext cx="5391300" cy="2583000"/>
          </a:xfrm>
          <a:prstGeom prst="rect">
            <a:avLst/>
          </a:prstGeom>
          <a:noFill/>
          <a:ln>
            <a:noFill/>
          </a:ln>
        </p:spPr>
        <p:txBody>
          <a:bodyPr spcFirstLastPara="1" wrap="square" lIns="91425" tIns="91425" rIns="91425" bIns="91425" anchor="t" anchorCtr="0">
            <a:noAutofit/>
          </a:bodyPr>
          <a:lstStyle>
            <a:lvl1pPr marL="457200" lvl="0" indent="-368300">
              <a:spcBef>
                <a:spcPts val="0"/>
              </a:spcBef>
              <a:spcAft>
                <a:spcPts val="0"/>
              </a:spcAft>
              <a:buSzPts val="2200"/>
              <a:buFont typeface="Calibri"/>
              <a:buChar char="●"/>
              <a:defRPr sz="22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62" name="Google Shape;62;g3181ebc698d_0_31"/>
          <p:cNvSpPr txBox="1">
            <a:spLocks noGrp="1"/>
          </p:cNvSpPr>
          <p:nvPr>
            <p:ph type="title"/>
          </p:nvPr>
        </p:nvSpPr>
        <p:spPr>
          <a:xfrm>
            <a:off x="6624075" y="715950"/>
            <a:ext cx="5263200" cy="728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020">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e Big Question">
  <p:cSld name="TITLE_ONLY_1">
    <p:spTree>
      <p:nvGrpSpPr>
        <p:cNvPr id="1" name="Shape 63"/>
        <p:cNvGrpSpPr/>
        <p:nvPr/>
      </p:nvGrpSpPr>
      <p:grpSpPr>
        <a:xfrm>
          <a:off x="0" y="0"/>
          <a:ext cx="0" cy="0"/>
          <a:chOff x="0" y="0"/>
          <a:chExt cx="0" cy="0"/>
        </a:xfrm>
      </p:grpSpPr>
      <p:sp>
        <p:nvSpPr>
          <p:cNvPr id="64" name="Google Shape;64;g31768c8bbbb_0_138"/>
          <p:cNvSpPr/>
          <p:nvPr/>
        </p:nvSpPr>
        <p:spPr>
          <a:xfrm>
            <a:off x="7444775" y="1367875"/>
            <a:ext cx="4230000" cy="4001100"/>
          </a:xfrm>
          <a:prstGeom prst="rect">
            <a:avLst/>
          </a:prstGeom>
          <a:solidFill>
            <a:srgbClr val="FFF200"/>
          </a:solidFill>
          <a:ln w="9525" cap="flat" cmpd="sng">
            <a:solidFill>
              <a:srgbClr val="FFF2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5" name="Google Shape;65;g31768c8bbbb_0_138"/>
          <p:cNvSpPr>
            <a:spLocks noGrp="1"/>
          </p:cNvSpPr>
          <p:nvPr>
            <p:ph type="pic" idx="2"/>
          </p:nvPr>
        </p:nvSpPr>
        <p:spPr>
          <a:xfrm>
            <a:off x="6648575" y="932850"/>
            <a:ext cx="4606500" cy="4001100"/>
          </a:xfrm>
          <a:prstGeom prst="rect">
            <a:avLst/>
          </a:prstGeom>
          <a:noFill/>
          <a:ln>
            <a:noFill/>
          </a:ln>
        </p:spPr>
      </p:sp>
      <p:sp>
        <p:nvSpPr>
          <p:cNvPr id="66" name="Google Shape;66;g31768c8bbbb_0_138"/>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7" name="Google Shape;67;g31768c8bbbb_0_138"/>
          <p:cNvSpPr txBox="1">
            <a:spLocks noGrp="1"/>
          </p:cNvSpPr>
          <p:nvPr>
            <p:ph type="body" idx="1"/>
          </p:nvPr>
        </p:nvSpPr>
        <p:spPr>
          <a:xfrm>
            <a:off x="339375" y="2622000"/>
            <a:ext cx="5391300" cy="2583000"/>
          </a:xfrm>
          <a:prstGeom prst="rect">
            <a:avLst/>
          </a:prstGeom>
          <a:noFill/>
          <a:ln>
            <a:noFill/>
          </a:ln>
        </p:spPr>
        <p:txBody>
          <a:bodyPr spcFirstLastPara="1" wrap="square" lIns="91425" tIns="91425" rIns="91425" bIns="91425" anchor="t" anchorCtr="0">
            <a:noAutofit/>
          </a:bodyPr>
          <a:lstStyle>
            <a:lvl1pPr marL="457200" lvl="0" indent="-406400">
              <a:spcBef>
                <a:spcPts val="0"/>
              </a:spcBef>
              <a:spcAft>
                <a:spcPts val="0"/>
              </a:spcAft>
              <a:buSzPts val="2800"/>
              <a:buFont typeface="Calibri"/>
              <a:buChar char="●"/>
              <a:defRPr sz="28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68" name="Google Shape;68;g31768c8bbbb_0_138"/>
          <p:cNvSpPr txBox="1"/>
          <p:nvPr/>
        </p:nvSpPr>
        <p:spPr>
          <a:xfrm>
            <a:off x="1592425" y="181508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The Big Question</a:t>
            </a:r>
            <a:endParaRPr sz="3800" b="1">
              <a:solidFill>
                <a:srgbClr val="0065A4"/>
              </a:solidFill>
              <a:latin typeface="Calibri"/>
              <a:ea typeface="Calibri"/>
              <a:cs typeface="Calibri"/>
              <a:sym typeface="Calibri"/>
            </a:endParaRPr>
          </a:p>
        </p:txBody>
      </p:sp>
      <p:cxnSp>
        <p:nvCxnSpPr>
          <p:cNvPr id="69" name="Google Shape;69;g31768c8bbbb_0_138"/>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pic>
        <p:nvPicPr>
          <p:cNvPr id="70" name="Google Shape;70;g31768c8bbbb_0_138"/>
          <p:cNvPicPr preferRelativeResize="0"/>
          <p:nvPr/>
        </p:nvPicPr>
        <p:blipFill rotWithShape="1">
          <a:blip r:embed="rId2">
            <a:alphaModFix/>
          </a:blip>
          <a:srcRect l="32555" t="19521" r="55243" b="62627"/>
          <a:stretch/>
        </p:blipFill>
        <p:spPr>
          <a:xfrm>
            <a:off x="339387" y="1535301"/>
            <a:ext cx="1014263" cy="1075501"/>
          </a:xfrm>
          <a:prstGeom prst="rect">
            <a:avLst/>
          </a:prstGeom>
          <a:noFill/>
          <a:ln>
            <a:noFill/>
          </a:ln>
        </p:spPr>
      </p:pic>
      <p:sp>
        <p:nvSpPr>
          <p:cNvPr id="71" name="Google Shape;71;g31768c8bbbb_0_138"/>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010">
          <p15:clr>
            <a:srgbClr val="E46962"/>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ll Out Box">
  <p:cSld name="TITLE_ONLY_1_1">
    <p:spTree>
      <p:nvGrpSpPr>
        <p:cNvPr id="1" name="Shape 72"/>
        <p:cNvGrpSpPr/>
        <p:nvPr/>
      </p:nvGrpSpPr>
      <p:grpSpPr>
        <a:xfrm>
          <a:off x="0" y="0"/>
          <a:ext cx="0" cy="0"/>
          <a:chOff x="0" y="0"/>
          <a:chExt cx="0" cy="0"/>
        </a:xfrm>
      </p:grpSpPr>
      <p:sp>
        <p:nvSpPr>
          <p:cNvPr id="73" name="Google Shape;73;g31768c8bbbb_0_148"/>
          <p:cNvSpPr/>
          <p:nvPr/>
        </p:nvSpPr>
        <p:spPr>
          <a:xfrm>
            <a:off x="7444775" y="1444075"/>
            <a:ext cx="4230000" cy="4001100"/>
          </a:xfrm>
          <a:prstGeom prst="rect">
            <a:avLst/>
          </a:prstGeom>
          <a:solidFill>
            <a:srgbClr val="0065A4"/>
          </a:solidFill>
          <a:ln w="9525" cap="flat" cmpd="sng">
            <a:solidFill>
              <a:srgbClr val="0065A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4" name="Google Shape;74;g31768c8bbbb_0_148"/>
          <p:cNvSpPr>
            <a:spLocks noGrp="1"/>
          </p:cNvSpPr>
          <p:nvPr>
            <p:ph type="pic" idx="2"/>
          </p:nvPr>
        </p:nvSpPr>
        <p:spPr>
          <a:xfrm>
            <a:off x="6648575" y="1009050"/>
            <a:ext cx="4606500" cy="4001100"/>
          </a:xfrm>
          <a:prstGeom prst="rect">
            <a:avLst/>
          </a:prstGeom>
          <a:noFill/>
          <a:ln>
            <a:noFill/>
          </a:ln>
        </p:spPr>
      </p:sp>
      <p:sp>
        <p:nvSpPr>
          <p:cNvPr id="75" name="Google Shape;75;g31768c8bbbb_0_148"/>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6" name="Google Shape;76;g31768c8bbbb_0_148"/>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77" name="Google Shape;77;g31768c8bbbb_0_148"/>
          <p:cNvSpPr txBox="1">
            <a:spLocks noGrp="1"/>
          </p:cNvSpPr>
          <p:nvPr>
            <p:ph type="body" idx="1"/>
          </p:nvPr>
        </p:nvSpPr>
        <p:spPr>
          <a:xfrm>
            <a:off x="339375" y="2817575"/>
            <a:ext cx="5391300" cy="2583000"/>
          </a:xfrm>
          <a:prstGeom prst="rect">
            <a:avLst/>
          </a:prstGeom>
          <a:noFill/>
          <a:ln>
            <a:noFill/>
          </a:ln>
        </p:spPr>
        <p:txBody>
          <a:bodyPr spcFirstLastPara="1" wrap="square" lIns="91425" tIns="91425" rIns="91425" bIns="91425" anchor="t" anchorCtr="0">
            <a:noAutofit/>
          </a:bodyPr>
          <a:lstStyle>
            <a:lvl1pPr marL="457200" lvl="0" indent="-368300">
              <a:spcBef>
                <a:spcPts val="0"/>
              </a:spcBef>
              <a:spcAft>
                <a:spcPts val="0"/>
              </a:spcAft>
              <a:buSzPts val="2200"/>
              <a:buFont typeface="Calibri"/>
              <a:buChar char="●"/>
              <a:defRPr sz="22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8" name="Google Shape;78;g31768c8bbbb_0_148"/>
          <p:cNvSpPr txBox="1">
            <a:spLocks noGrp="1"/>
          </p:cNvSpPr>
          <p:nvPr>
            <p:ph type="title"/>
          </p:nvPr>
        </p:nvSpPr>
        <p:spPr>
          <a:xfrm>
            <a:off x="339375" y="1816900"/>
            <a:ext cx="4995600" cy="524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016">
          <p15:clr>
            <a:srgbClr val="E46962"/>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ll Out Box 1">
  <p:cSld name="TITLE_ONLY_1_1_1">
    <p:spTree>
      <p:nvGrpSpPr>
        <p:cNvPr id="1" name="Shape 79"/>
        <p:cNvGrpSpPr/>
        <p:nvPr/>
      </p:nvGrpSpPr>
      <p:grpSpPr>
        <a:xfrm>
          <a:off x="0" y="0"/>
          <a:ext cx="0" cy="0"/>
          <a:chOff x="0" y="0"/>
          <a:chExt cx="0" cy="0"/>
        </a:xfrm>
      </p:grpSpPr>
      <p:sp>
        <p:nvSpPr>
          <p:cNvPr id="80" name="Google Shape;80;g3181ebc698d_0_11"/>
          <p:cNvSpPr/>
          <p:nvPr/>
        </p:nvSpPr>
        <p:spPr>
          <a:xfrm>
            <a:off x="7444775" y="1444075"/>
            <a:ext cx="4230000" cy="40011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1" name="Google Shape;81;g3181ebc698d_0_11"/>
          <p:cNvSpPr>
            <a:spLocks noGrp="1"/>
          </p:cNvSpPr>
          <p:nvPr>
            <p:ph type="pic" idx="2"/>
          </p:nvPr>
        </p:nvSpPr>
        <p:spPr>
          <a:xfrm>
            <a:off x="6648575" y="1009050"/>
            <a:ext cx="4606500" cy="4001100"/>
          </a:xfrm>
          <a:prstGeom prst="rect">
            <a:avLst/>
          </a:prstGeom>
          <a:noFill/>
          <a:ln>
            <a:noFill/>
          </a:ln>
        </p:spPr>
      </p:sp>
      <p:sp>
        <p:nvSpPr>
          <p:cNvPr id="82" name="Google Shape;82;g3181ebc698d_0_11"/>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3" name="Google Shape;83;g3181ebc698d_0_11"/>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84" name="Google Shape;84;g3181ebc698d_0_11"/>
          <p:cNvSpPr txBox="1">
            <a:spLocks noGrp="1"/>
          </p:cNvSpPr>
          <p:nvPr>
            <p:ph type="body" idx="1"/>
          </p:nvPr>
        </p:nvSpPr>
        <p:spPr>
          <a:xfrm>
            <a:off x="339375" y="2817575"/>
            <a:ext cx="5391300" cy="2583000"/>
          </a:xfrm>
          <a:prstGeom prst="rect">
            <a:avLst/>
          </a:prstGeom>
          <a:noFill/>
          <a:ln>
            <a:noFill/>
          </a:ln>
        </p:spPr>
        <p:txBody>
          <a:bodyPr spcFirstLastPara="1" wrap="square" lIns="91425" tIns="91425" rIns="91425" bIns="91425" anchor="t" anchorCtr="0">
            <a:noAutofit/>
          </a:bodyPr>
          <a:lstStyle>
            <a:lvl1pPr marL="457200" lvl="0" indent="-368300">
              <a:spcBef>
                <a:spcPts val="0"/>
              </a:spcBef>
              <a:spcAft>
                <a:spcPts val="0"/>
              </a:spcAft>
              <a:buSzPts val="2200"/>
              <a:buFont typeface="Calibri"/>
              <a:buChar char="●"/>
              <a:defRPr sz="2200">
                <a:latin typeface="Calibri"/>
                <a:ea typeface="Calibri"/>
                <a:cs typeface="Calibri"/>
                <a:sym typeface="Calibri"/>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85" name="Google Shape;85;g3181ebc698d_0_11"/>
          <p:cNvSpPr txBox="1">
            <a:spLocks noGrp="1"/>
          </p:cNvSpPr>
          <p:nvPr>
            <p:ph type="title"/>
          </p:nvPr>
        </p:nvSpPr>
        <p:spPr>
          <a:xfrm>
            <a:off x="339375" y="1816900"/>
            <a:ext cx="4995600" cy="524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016">
          <p15:clr>
            <a:srgbClr val="E46962"/>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0"/>
          <p:cNvPicPr preferRelativeResize="0"/>
          <p:nvPr/>
        </p:nvPicPr>
        <p:blipFill rotWithShape="1">
          <a:blip r:embed="rId18">
            <a:alphaModFix amt="5000"/>
          </a:blip>
          <a:srcRect/>
          <a:stretch/>
        </p:blipFill>
        <p:spPr>
          <a:xfrm>
            <a:off x="0" y="1927431"/>
            <a:ext cx="12192000" cy="4925567"/>
          </a:xfrm>
          <a:prstGeom prst="rect">
            <a:avLst/>
          </a:prstGeom>
          <a:noFill/>
          <a:ln>
            <a:noFill/>
          </a:ln>
        </p:spPr>
      </p:pic>
      <p:sp>
        <p:nvSpPr>
          <p:cNvPr id="11" name="Google Shape;11;p20"/>
          <p:cNvSpPr/>
          <p:nvPr/>
        </p:nvSpPr>
        <p:spPr>
          <a:xfrm>
            <a:off x="0" y="6360943"/>
            <a:ext cx="12192000" cy="457200"/>
          </a:xfrm>
          <a:prstGeom prst="rect">
            <a:avLst/>
          </a:prstGeom>
          <a:gradFill>
            <a:gsLst>
              <a:gs pos="0">
                <a:srgbClr val="0065A4"/>
              </a:gs>
              <a:gs pos="99000">
                <a:srgbClr val="7AC143"/>
              </a:gs>
              <a:gs pos="100000">
                <a:srgbClr val="7AC14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12;p20"/>
          <p:cNvSpPr/>
          <p:nvPr/>
        </p:nvSpPr>
        <p:spPr>
          <a:xfrm>
            <a:off x="0" y="6821549"/>
            <a:ext cx="12192000" cy="62700"/>
          </a:xfrm>
          <a:prstGeom prst="rect">
            <a:avLst/>
          </a:prstGeom>
          <a:solidFill>
            <a:srgbClr val="FFF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 name="Google Shape;13;p20"/>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4" name="Google Shape;14;p20"/>
          <p:cNvSpPr txBox="1"/>
          <p:nvPr/>
        </p:nvSpPr>
        <p:spPr>
          <a:xfrm>
            <a:off x="11097897" y="6423201"/>
            <a:ext cx="220344" cy="40545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15" name="Google Shape;15;p20"/>
          <p:cNvGrpSpPr/>
          <p:nvPr/>
        </p:nvGrpSpPr>
        <p:grpSpPr>
          <a:xfrm>
            <a:off x="87331" y="6450086"/>
            <a:ext cx="279049" cy="279049"/>
            <a:chOff x="5310558" y="5288061"/>
            <a:chExt cx="868500" cy="868500"/>
          </a:xfrm>
        </p:grpSpPr>
        <p:sp>
          <p:nvSpPr>
            <p:cNvPr id="16" name="Google Shape;16;p20"/>
            <p:cNvSpPr/>
            <p:nvPr/>
          </p:nvSpPr>
          <p:spPr>
            <a:xfrm>
              <a:off x="5310558" y="5288061"/>
              <a:ext cx="868500" cy="868500"/>
            </a:xfrm>
            <a:prstGeom prst="ellipse">
              <a:avLst/>
            </a:prstGeom>
            <a:solidFill>
              <a:schemeClr val="lt1"/>
            </a:solidFill>
            <a:ln w="38100" cap="flat" cmpd="sng">
              <a:solidFill>
                <a:srgbClr val="0065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20"/>
            <p:cNvSpPr/>
            <p:nvPr/>
          </p:nvSpPr>
          <p:spPr>
            <a:xfrm>
              <a:off x="5347230" y="5329980"/>
              <a:ext cx="795300" cy="795300"/>
            </a:xfrm>
            <a:prstGeom prst="ellipse">
              <a:avLst/>
            </a:prstGeom>
            <a:solidFill>
              <a:schemeClr val="lt1"/>
            </a:solidFill>
            <a:ln w="19050" cap="flat" cmpd="sng">
              <a:solidFill>
                <a:srgbClr val="FFF2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 name="Google Shape;18;p20" descr="Text&#10;&#10;Description automatically generated"/>
            <p:cNvPicPr preferRelativeResize="0"/>
            <p:nvPr/>
          </p:nvPicPr>
          <p:blipFill rotWithShape="1">
            <a:blip r:embed="rId19">
              <a:alphaModFix/>
            </a:blip>
            <a:srcRect r="71914"/>
            <a:stretch/>
          </p:blipFill>
          <p:spPr>
            <a:xfrm>
              <a:off x="5427440" y="5405419"/>
              <a:ext cx="599110" cy="647063"/>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4200">
          <p15:clr>
            <a:srgbClr val="F26B43"/>
          </p15:clr>
        </p15:guide>
        <p15:guide id="3" orient="horz" pos="4152">
          <p15:clr>
            <a:srgbClr val="F26B43"/>
          </p15:clr>
        </p15:guide>
        <p15:guide id="4" orient="horz" pos="648">
          <p15:clr>
            <a:srgbClr val="F26B43"/>
          </p15:clr>
        </p15:guide>
        <p15:guide id="5" pos="192">
          <p15:clr>
            <a:srgbClr val="F26B43"/>
          </p15:clr>
        </p15:guide>
        <p15:guide id="6" pos="7488">
          <p15:clr>
            <a:srgbClr val="F26B43"/>
          </p15:clr>
        </p15:guide>
        <p15:guide id="7" orient="horz" pos="936">
          <p15:clr>
            <a:srgbClr val="F26B43"/>
          </p15:clr>
        </p15:guide>
        <p15:guide id="8" orient="horz" pos="40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7Bwjz75NUzM?feature=oembed" TargetMode="Externa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
          <p:cNvPicPr preferRelativeResize="0"/>
          <p:nvPr/>
        </p:nvPicPr>
        <p:blipFill rotWithShape="1">
          <a:blip r:embed="rId3">
            <a:alphaModFix/>
          </a:blip>
          <a:srcRect l="2353" t="-11872" r="-2" b="21240"/>
          <a:stretch/>
        </p:blipFill>
        <p:spPr>
          <a:xfrm>
            <a:off x="-2" y="0"/>
            <a:ext cx="12192000" cy="6365197"/>
          </a:xfrm>
          <a:prstGeom prst="rect">
            <a:avLst/>
          </a:prstGeom>
          <a:noFill/>
          <a:ln>
            <a:noFill/>
          </a:ln>
        </p:spPr>
      </p:pic>
      <p:sp>
        <p:nvSpPr>
          <p:cNvPr id="139" name="Google Shape;139;p2"/>
          <p:cNvSpPr/>
          <p:nvPr/>
        </p:nvSpPr>
        <p:spPr>
          <a:xfrm>
            <a:off x="0" y="6360943"/>
            <a:ext cx="12192000" cy="457200"/>
          </a:xfrm>
          <a:prstGeom prst="rect">
            <a:avLst/>
          </a:prstGeom>
          <a:gradFill>
            <a:gsLst>
              <a:gs pos="0">
                <a:srgbClr val="0065A4"/>
              </a:gs>
              <a:gs pos="99000">
                <a:srgbClr val="7AC143"/>
              </a:gs>
              <a:gs pos="100000">
                <a:srgbClr val="7AC14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0" name="Google Shape;140;p2"/>
          <p:cNvSpPr/>
          <p:nvPr/>
        </p:nvSpPr>
        <p:spPr>
          <a:xfrm>
            <a:off x="0" y="6821549"/>
            <a:ext cx="12192000" cy="62816"/>
          </a:xfrm>
          <a:prstGeom prst="rect">
            <a:avLst/>
          </a:prstGeom>
          <a:solidFill>
            <a:srgbClr val="FFF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141" name="Google Shape;141;p2"/>
          <p:cNvGrpSpPr/>
          <p:nvPr/>
        </p:nvGrpSpPr>
        <p:grpSpPr>
          <a:xfrm>
            <a:off x="96431" y="6450008"/>
            <a:ext cx="279069" cy="279069"/>
            <a:chOff x="5310558" y="5288061"/>
            <a:chExt cx="868602" cy="868602"/>
          </a:xfrm>
        </p:grpSpPr>
        <p:sp>
          <p:nvSpPr>
            <p:cNvPr id="142" name="Google Shape;142;p2"/>
            <p:cNvSpPr/>
            <p:nvPr/>
          </p:nvSpPr>
          <p:spPr>
            <a:xfrm>
              <a:off x="5310558" y="5288061"/>
              <a:ext cx="868602" cy="868602"/>
            </a:xfrm>
            <a:prstGeom prst="ellipse">
              <a:avLst/>
            </a:prstGeom>
            <a:solidFill>
              <a:schemeClr val="lt1"/>
            </a:solidFill>
            <a:ln w="38100" cap="flat" cmpd="sng">
              <a:solidFill>
                <a:srgbClr val="0065A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3" name="Google Shape;143;p2"/>
            <p:cNvSpPr/>
            <p:nvPr/>
          </p:nvSpPr>
          <p:spPr>
            <a:xfrm>
              <a:off x="5347230" y="5329980"/>
              <a:ext cx="795337" cy="795337"/>
            </a:xfrm>
            <a:prstGeom prst="ellipse">
              <a:avLst/>
            </a:prstGeom>
            <a:solidFill>
              <a:schemeClr val="lt1"/>
            </a:solidFill>
            <a:ln w="19050" cap="flat" cmpd="sng">
              <a:solidFill>
                <a:srgbClr val="FFF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44" name="Google Shape;144;p2" descr="Text&#10;&#10;Description automatically generated"/>
            <p:cNvPicPr preferRelativeResize="0"/>
            <p:nvPr/>
          </p:nvPicPr>
          <p:blipFill rotWithShape="1">
            <a:blip r:embed="rId4">
              <a:alphaModFix/>
            </a:blip>
            <a:srcRect r="71914"/>
            <a:stretch/>
          </p:blipFill>
          <p:spPr>
            <a:xfrm>
              <a:off x="5427440" y="5405419"/>
              <a:ext cx="599110" cy="647063"/>
            </a:xfrm>
            <a:prstGeom prst="rect">
              <a:avLst/>
            </a:prstGeom>
            <a:noFill/>
            <a:ln>
              <a:noFill/>
            </a:ln>
          </p:spPr>
        </p:pic>
      </p:grpSp>
      <p:sp>
        <p:nvSpPr>
          <p:cNvPr id="145" name="Google Shape;145;p2"/>
          <p:cNvSpPr txBox="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Calibri"/>
                <a:ea typeface="Calibri"/>
                <a:cs typeface="Calibri"/>
                <a:sym typeface="Calibri"/>
              </a:rPr>
              <a:t>Lesson 10: Evaluating a Career in Clean Energy and Climate-Tech</a:t>
            </a:r>
            <a:endParaRPr sz="1400" b="0" i="0" u="none" strike="noStrike" cap="none">
              <a:solidFill>
                <a:srgbClr val="000000"/>
              </a:solidFill>
              <a:latin typeface="Arial"/>
              <a:ea typeface="Arial"/>
              <a:cs typeface="Arial"/>
              <a:sym typeface="Arial"/>
            </a:endParaRPr>
          </a:p>
        </p:txBody>
      </p:sp>
      <p:sp>
        <p:nvSpPr>
          <p:cNvPr id="146" name="Google Shape;146;p2"/>
          <p:cNvSpPr txBox="1"/>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000" b="1" i="0" u="none" strike="noStrike" cap="none">
                <a:solidFill>
                  <a:srgbClr val="FFFFFF"/>
                </a:solidFill>
                <a:latin typeface="Arial"/>
                <a:ea typeface="Arial"/>
                <a:cs typeface="Arial"/>
                <a:sym typeface="Arial"/>
              </a:rPr>
              <a:t>1</a:t>
            </a:fld>
            <a:endParaRPr sz="1000" b="1" i="0" u="none" strike="noStrike" cap="none">
              <a:solidFill>
                <a:srgbClr val="FFFFFF"/>
              </a:solidFill>
              <a:latin typeface="Arial"/>
              <a:ea typeface="Arial"/>
              <a:cs typeface="Arial"/>
              <a:sym typeface="Arial"/>
            </a:endParaRPr>
          </a:p>
        </p:txBody>
      </p:sp>
      <p:sp>
        <p:nvSpPr>
          <p:cNvPr id="147" name="Google Shape;147;p2"/>
          <p:cNvSpPr txBox="1"/>
          <p:nvPr/>
        </p:nvSpPr>
        <p:spPr>
          <a:xfrm>
            <a:off x="11097897" y="6423201"/>
            <a:ext cx="220200" cy="405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148" name="Google Shape;148;p2"/>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a:t>
            </a:fld>
            <a:endParaRPr/>
          </a:p>
        </p:txBody>
      </p:sp>
      <p:sp>
        <p:nvSpPr>
          <p:cNvPr id="149" name="Google Shape;149;p2"/>
          <p:cNvSpPr/>
          <p:nvPr/>
        </p:nvSpPr>
        <p:spPr>
          <a:xfrm>
            <a:off x="-6375" y="1544050"/>
            <a:ext cx="12192000" cy="5340300"/>
          </a:xfrm>
          <a:prstGeom prst="rect">
            <a:avLst/>
          </a:prstGeom>
          <a:gradFill>
            <a:gsLst>
              <a:gs pos="0">
                <a:srgbClr val="EDF8FF">
                  <a:alpha val="0"/>
                </a:srgbClr>
              </a:gs>
              <a:gs pos="95000">
                <a:srgbClr val="002060"/>
              </a:gs>
              <a:gs pos="100000">
                <a:srgbClr val="00206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0" name="Google Shape;150;p2"/>
          <p:cNvSpPr txBox="1">
            <a:spLocks noGrp="1"/>
          </p:cNvSpPr>
          <p:nvPr>
            <p:ph type="title" idx="2"/>
          </p:nvPr>
        </p:nvSpPr>
        <p:spPr>
          <a:xfrm>
            <a:off x="369825" y="5718050"/>
            <a:ext cx="11517300" cy="666600"/>
          </a:xfrm>
          <a:prstGeom prst="rect">
            <a:avLst/>
          </a:prstGeom>
          <a:noFill/>
          <a:ln>
            <a:noFill/>
          </a:ln>
          <a:effectLst>
            <a:outerShdw blurRad="57150" dist="19050" dir="5400000" algn="bl" rotWithShape="0">
              <a:srgbClr val="000000">
                <a:alpha val="49411"/>
              </a:srgbClr>
            </a:outerShdw>
          </a:effectLst>
        </p:spPr>
        <p:txBody>
          <a:bodyPr spcFirstLastPara="1" wrap="square" lIns="0" tIns="0" rIns="0" bIns="0" anchor="t" anchorCtr="0">
            <a:noAutofit/>
          </a:bodyPr>
          <a:lstStyle/>
          <a:p>
            <a:pPr marL="457200" lvl="0" indent="-228600" algn="ctr" rtl="0">
              <a:lnSpc>
                <a:spcPct val="85000"/>
              </a:lnSpc>
              <a:spcBef>
                <a:spcPts val="0"/>
              </a:spcBef>
              <a:spcAft>
                <a:spcPts val="0"/>
              </a:spcAft>
              <a:buClr>
                <a:schemeClr val="dk1"/>
              </a:buClr>
              <a:buSzPts val="1100"/>
              <a:buFont typeface="Arial"/>
              <a:buNone/>
            </a:pPr>
            <a:r>
              <a:rPr lang="en-US">
                <a:solidFill>
                  <a:srgbClr val="93C47D"/>
                </a:solidFill>
              </a:rPr>
              <a:t>Evaluating Climate-Critical Careers</a:t>
            </a:r>
            <a:endParaRPr/>
          </a:p>
        </p:txBody>
      </p:sp>
      <p:sp>
        <p:nvSpPr>
          <p:cNvPr id="151" name="Google Shape;151;p2"/>
          <p:cNvSpPr txBox="1"/>
          <p:nvPr/>
        </p:nvSpPr>
        <p:spPr>
          <a:xfrm>
            <a:off x="304793" y="5167379"/>
            <a:ext cx="11582400" cy="393900"/>
          </a:xfrm>
          <a:prstGeom prst="rect">
            <a:avLst/>
          </a:prstGeom>
          <a:noFill/>
          <a:ln>
            <a:noFill/>
          </a:ln>
          <a:effectLst>
            <a:outerShdw blurRad="50800" dist="50800" dir="2700000" algn="ctr" rotWithShape="0">
              <a:srgbClr val="000000">
                <a:alpha val="48627"/>
              </a:srgbClr>
            </a:outerShdw>
          </a:effectLst>
        </p:spPr>
        <p:txBody>
          <a:bodyPr spcFirstLastPara="1" wrap="square" lIns="0" tIns="0" rIns="0" bIns="0" anchor="t" anchorCtr="0">
            <a:spAutoFit/>
          </a:bodyPr>
          <a:lstStyle/>
          <a:p>
            <a:pPr marL="0" marR="0" lvl="0" indent="0" algn="ctr" rtl="0">
              <a:lnSpc>
                <a:spcPct val="80000"/>
              </a:lnSpc>
              <a:spcBef>
                <a:spcPts val="0"/>
              </a:spcBef>
              <a:spcAft>
                <a:spcPts val="0"/>
              </a:spcAft>
              <a:buClr>
                <a:srgbClr val="000000"/>
              </a:buClr>
              <a:buSzPts val="3200"/>
              <a:buFont typeface="Arial"/>
              <a:buNone/>
            </a:pPr>
            <a:r>
              <a:rPr lang="en-US" sz="3200" b="1">
                <a:solidFill>
                  <a:srgbClr val="FFFFFF"/>
                </a:solidFill>
                <a:latin typeface="Calibri"/>
                <a:ea typeface="Calibri"/>
                <a:cs typeface="Calibri"/>
                <a:sym typeface="Calibri"/>
              </a:rPr>
              <a:t>Massachusetts Climate Careers: Powering the Future</a:t>
            </a:r>
            <a:endParaRPr sz="6000" b="1" i="0" u="none" strike="noStrike" cap="none">
              <a:solidFill>
                <a:srgbClr val="0065A4"/>
              </a:solidFill>
              <a:latin typeface="Calibri"/>
              <a:ea typeface="Calibri"/>
              <a:cs typeface="Calibri"/>
              <a:sym typeface="Calibri"/>
            </a:endParaRPr>
          </a:p>
        </p:txBody>
      </p:sp>
      <p:sp>
        <p:nvSpPr>
          <p:cNvPr id="152" name="Google Shape;152;p2"/>
          <p:cNvSpPr/>
          <p:nvPr/>
        </p:nvSpPr>
        <p:spPr>
          <a:xfrm rot="10800000">
            <a:off x="-27800" y="-36150"/>
            <a:ext cx="12291600" cy="2811900"/>
          </a:xfrm>
          <a:prstGeom prst="rect">
            <a:avLst/>
          </a:prstGeom>
          <a:gradFill>
            <a:gsLst>
              <a:gs pos="0">
                <a:srgbClr val="EDF8FF">
                  <a:alpha val="0"/>
                </a:srgbClr>
              </a:gs>
              <a:gs pos="65000">
                <a:srgbClr val="FFFFFF"/>
              </a:gs>
              <a:gs pos="100000">
                <a:srgbClr val="FFFFFF"/>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53" name="Google Shape;153;p2"/>
          <p:cNvPicPr preferRelativeResize="0"/>
          <p:nvPr/>
        </p:nvPicPr>
        <p:blipFill rotWithShape="1">
          <a:blip r:embed="rId5">
            <a:alphaModFix/>
          </a:blip>
          <a:srcRect/>
          <a:stretch/>
        </p:blipFill>
        <p:spPr>
          <a:xfrm>
            <a:off x="230783" y="279302"/>
            <a:ext cx="3979875" cy="120660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30386d72336_0_3"/>
          <p:cNvSpPr txBox="1">
            <a:spLocks noGrp="1"/>
          </p:cNvSpPr>
          <p:nvPr>
            <p:ph type="title"/>
          </p:nvPr>
        </p:nvSpPr>
        <p:spPr>
          <a:xfrm>
            <a:off x="6376275" y="733075"/>
            <a:ext cx="5523600" cy="5265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B5394"/>
              </a:buClr>
              <a:buSzPts val="4800"/>
              <a:buFont typeface="Calibri"/>
              <a:buNone/>
            </a:pPr>
            <a:r>
              <a:rPr lang="en-US"/>
              <a:t>Project Manager</a:t>
            </a:r>
            <a:endParaRPr sz="3800"/>
          </a:p>
        </p:txBody>
      </p:sp>
      <p:sp>
        <p:nvSpPr>
          <p:cNvPr id="241" name="Google Shape;241;g30386d72336_0_3"/>
          <p:cNvSpPr txBox="1">
            <a:spLocks noGrp="1"/>
          </p:cNvSpPr>
          <p:nvPr>
            <p:ph type="body" idx="1"/>
          </p:nvPr>
        </p:nvSpPr>
        <p:spPr>
          <a:xfrm>
            <a:off x="6248400" y="1642600"/>
            <a:ext cx="5399400" cy="4648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Font typeface="Arial"/>
              <a:buNone/>
            </a:pPr>
            <a:r>
              <a:rPr lang="en-US" sz="2400">
                <a:solidFill>
                  <a:srgbClr val="0E0E0E"/>
                </a:solidFill>
              </a:rPr>
              <a:t>Project managers oversee the planning, execution, and completion of clean energy projects. </a:t>
            </a:r>
            <a:endParaRPr sz="2400">
              <a:solidFill>
                <a:schemeClr val="dk1"/>
              </a:solidFill>
            </a:endParaRPr>
          </a:p>
          <a:p>
            <a:pPr marL="0" lvl="0" indent="0" algn="l" rtl="0">
              <a:lnSpc>
                <a:spcPct val="115000"/>
              </a:lnSpc>
              <a:spcBef>
                <a:spcPts val="0"/>
              </a:spcBef>
              <a:spcAft>
                <a:spcPts val="0"/>
              </a:spcAft>
              <a:buClr>
                <a:schemeClr val="dk1"/>
              </a:buClr>
              <a:buFont typeface="Arial"/>
              <a:buNone/>
            </a:pPr>
            <a:endParaRPr sz="2400">
              <a:solidFill>
                <a:schemeClr val="dk1"/>
              </a:solidFill>
            </a:endParaRPr>
          </a:p>
          <a:p>
            <a:pPr marL="342900" lvl="0" indent="-330200" algn="l" rtl="0">
              <a:lnSpc>
                <a:spcPct val="115000"/>
              </a:lnSpc>
              <a:spcBef>
                <a:spcPts val="0"/>
              </a:spcBef>
              <a:spcAft>
                <a:spcPts val="0"/>
              </a:spcAft>
              <a:buClr>
                <a:schemeClr val="dk1"/>
              </a:buClr>
              <a:buSzPts val="2200"/>
              <a:buFont typeface="Arial"/>
              <a:buChar char="•"/>
            </a:pPr>
            <a:r>
              <a:rPr lang="en-US" sz="2400" b="1">
                <a:solidFill>
                  <a:srgbClr val="0E0E0E"/>
                </a:solidFill>
              </a:rPr>
              <a:t>Skills:</a:t>
            </a:r>
            <a:r>
              <a:rPr lang="en-US" sz="2400">
                <a:solidFill>
                  <a:srgbClr val="0E0E0E"/>
                </a:solidFill>
              </a:rPr>
              <a:t> organization, problem-solving, communication, leadership</a:t>
            </a:r>
            <a:endParaRPr sz="2400">
              <a:solidFill>
                <a:schemeClr val="dk1"/>
              </a:solidFill>
            </a:endParaRPr>
          </a:p>
          <a:p>
            <a:pPr marL="342900" lvl="0" indent="-330200" algn="l" rtl="0">
              <a:lnSpc>
                <a:spcPct val="115000"/>
              </a:lnSpc>
              <a:spcBef>
                <a:spcPts val="900"/>
              </a:spcBef>
              <a:spcAft>
                <a:spcPts val="0"/>
              </a:spcAft>
              <a:buClr>
                <a:schemeClr val="dk1"/>
              </a:buClr>
              <a:buSzPts val="2200"/>
              <a:buFont typeface="Arial"/>
              <a:buChar char="•"/>
            </a:pPr>
            <a:r>
              <a:rPr lang="en-US" sz="2400" b="1">
                <a:solidFill>
                  <a:srgbClr val="0E0E0E"/>
                </a:solidFill>
              </a:rPr>
              <a:t>Work environment:</a:t>
            </a:r>
            <a:r>
              <a:rPr lang="en-US" sz="2400">
                <a:solidFill>
                  <a:srgbClr val="0E0E0E"/>
                </a:solidFill>
              </a:rPr>
              <a:t> a mix of office and work sites, working with a variety of teams </a:t>
            </a:r>
            <a:endParaRPr sz="2400">
              <a:solidFill>
                <a:schemeClr val="dk1"/>
              </a:solidFill>
            </a:endParaRPr>
          </a:p>
          <a:p>
            <a:pPr marL="342900" lvl="0" indent="-330200" algn="l" rtl="0">
              <a:lnSpc>
                <a:spcPct val="115000"/>
              </a:lnSpc>
              <a:spcBef>
                <a:spcPts val="900"/>
              </a:spcBef>
              <a:spcAft>
                <a:spcPts val="0"/>
              </a:spcAft>
              <a:buClr>
                <a:schemeClr val="dk1"/>
              </a:buClr>
              <a:buSzPts val="2200"/>
              <a:buFont typeface="Arial"/>
              <a:buChar char="•"/>
            </a:pPr>
            <a:r>
              <a:rPr lang="en-US" sz="2400" b="1">
                <a:solidFill>
                  <a:srgbClr val="0E0E0E"/>
                </a:solidFill>
              </a:rPr>
              <a:t>Salary Range in MA:</a:t>
            </a:r>
            <a:r>
              <a:rPr lang="en-US" sz="2400">
                <a:solidFill>
                  <a:srgbClr val="0E0E0E"/>
                </a:solidFill>
              </a:rPr>
              <a:t> $70,000–$90,000</a:t>
            </a:r>
            <a:endParaRPr sz="2400">
              <a:solidFill>
                <a:schemeClr val="dk1"/>
              </a:solidFill>
            </a:endParaRPr>
          </a:p>
          <a:p>
            <a:pPr marL="0" marR="0" lvl="0" indent="0" algn="ctr" rtl="0">
              <a:lnSpc>
                <a:spcPct val="115000"/>
              </a:lnSpc>
              <a:spcBef>
                <a:spcPts val="0"/>
              </a:spcBef>
              <a:spcAft>
                <a:spcPts val="0"/>
              </a:spcAft>
              <a:buClr>
                <a:srgbClr val="6AA84F"/>
              </a:buClr>
              <a:buSzPts val="2800"/>
              <a:buFont typeface="Calibri"/>
              <a:buNone/>
            </a:pPr>
            <a:endParaRPr sz="2400"/>
          </a:p>
        </p:txBody>
      </p:sp>
      <p:sp>
        <p:nvSpPr>
          <p:cNvPr id="242" name="Google Shape;242;g30386d72336_0_3"/>
          <p:cNvSpPr txBox="1"/>
          <p:nvPr/>
        </p:nvSpPr>
        <p:spPr>
          <a:xfrm>
            <a:off x="304799" y="1871330"/>
            <a:ext cx="5791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a:solidFill>
                <a:srgbClr val="000000"/>
              </a:solidFill>
              <a:latin typeface="Calibri"/>
              <a:ea typeface="Calibri"/>
              <a:cs typeface="Calibri"/>
              <a:sym typeface="Calibri"/>
            </a:endParaRPr>
          </a:p>
        </p:txBody>
      </p:sp>
      <p:pic>
        <p:nvPicPr>
          <p:cNvPr id="243" name="Google Shape;243;g30386d72336_0_3"/>
          <p:cNvPicPr preferRelativeResize="0"/>
          <p:nvPr/>
        </p:nvPicPr>
        <p:blipFill rotWithShape="1">
          <a:blip r:embed="rId3">
            <a:alphaModFix/>
          </a:blip>
          <a:srcRect t="-410" r="15590" b="409"/>
          <a:stretch/>
        </p:blipFill>
        <p:spPr>
          <a:xfrm>
            <a:off x="428375" y="993200"/>
            <a:ext cx="4686126" cy="3968350"/>
          </a:xfrm>
          <a:prstGeom prst="rect">
            <a:avLst/>
          </a:prstGeom>
          <a:noFill/>
          <a:ln>
            <a:noFill/>
          </a:ln>
        </p:spPr>
      </p:pic>
      <p:sp>
        <p:nvSpPr>
          <p:cNvPr id="244" name="Google Shape;244;g30386d72336_0_3"/>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10</a:t>
            </a:fld>
            <a:endParaRPr/>
          </a:p>
        </p:txBody>
      </p:sp>
      <p:sp>
        <p:nvSpPr>
          <p:cNvPr id="245" name="Google Shape;245;g30386d72336_0_3"/>
          <p:cNvSpPr txBox="1"/>
          <p:nvPr/>
        </p:nvSpPr>
        <p:spPr>
          <a:xfrm>
            <a:off x="6476749" y="6431975"/>
            <a:ext cx="47265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10: Evaluating a Career in Clean Energy and Climate-Tech</a:t>
            </a:r>
            <a:endParaRPr sz="1200" i="0" u="none" strike="noStrike" cap="none">
              <a:solidFill>
                <a:srgbClr val="000000"/>
              </a:solidFill>
              <a:latin typeface="Calibri"/>
              <a:ea typeface="Calibri"/>
              <a:cs typeface="Calibri"/>
              <a:sym typeface="Calibri"/>
            </a:endParaRPr>
          </a:p>
        </p:txBody>
      </p:sp>
      <p:cxnSp>
        <p:nvCxnSpPr>
          <p:cNvPr id="246" name="Google Shape;246;g30386d72336_0_3"/>
          <p:cNvCxnSpPr/>
          <p:nvPr/>
        </p:nvCxnSpPr>
        <p:spPr>
          <a:xfrm>
            <a:off x="6002050" y="1474425"/>
            <a:ext cx="6189900" cy="35400"/>
          </a:xfrm>
          <a:prstGeom prst="straightConnector1">
            <a:avLst/>
          </a:prstGeom>
          <a:noFill/>
          <a:ln w="19050" cap="flat" cmpd="sng">
            <a:solidFill>
              <a:srgbClr val="0065A4"/>
            </a:solidFill>
            <a:prstDash val="solid"/>
            <a:miter lim="800000"/>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
          <p:cNvSpPr txBox="1">
            <a:spLocks noGrp="1"/>
          </p:cNvSpPr>
          <p:nvPr>
            <p:ph type="title"/>
          </p:nvPr>
        </p:nvSpPr>
        <p:spPr>
          <a:xfrm>
            <a:off x="479750" y="849650"/>
            <a:ext cx="4995600" cy="526500"/>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0B5394"/>
              </a:buClr>
              <a:buSzPts val="4800"/>
              <a:buFont typeface="Calibri"/>
              <a:buNone/>
            </a:pPr>
            <a:r>
              <a:rPr lang="en-US"/>
              <a:t>Wind Turbine Technician</a:t>
            </a:r>
            <a:endParaRPr/>
          </a:p>
        </p:txBody>
      </p:sp>
      <p:sp>
        <p:nvSpPr>
          <p:cNvPr id="253" name="Google Shape;253;p1"/>
          <p:cNvSpPr txBox="1">
            <a:spLocks noGrp="1"/>
          </p:cNvSpPr>
          <p:nvPr>
            <p:ph type="body" idx="1"/>
          </p:nvPr>
        </p:nvSpPr>
        <p:spPr>
          <a:xfrm>
            <a:off x="445175" y="1931050"/>
            <a:ext cx="5952600" cy="414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sz="2400" dirty="0">
                <a:solidFill>
                  <a:srgbClr val="0E0E0E"/>
                </a:solidFill>
              </a:rPr>
              <a:t>Offshore wind turbine technicians maintain and repair wind turbines. </a:t>
            </a:r>
            <a:endParaRPr sz="2400" dirty="0">
              <a:solidFill>
                <a:schemeClr val="dk1"/>
              </a:solidFill>
            </a:endParaRPr>
          </a:p>
          <a:p>
            <a:pPr marL="0" lvl="0" indent="0" algn="l" rtl="0">
              <a:spcBef>
                <a:spcPts val="0"/>
              </a:spcBef>
              <a:spcAft>
                <a:spcPts val="0"/>
              </a:spcAft>
              <a:buClr>
                <a:schemeClr val="dk1"/>
              </a:buClr>
              <a:buFont typeface="Arial"/>
              <a:buNone/>
            </a:pPr>
            <a:endParaRPr sz="2400" b="1" dirty="0">
              <a:solidFill>
                <a:srgbClr val="0E0E0E"/>
              </a:solidFill>
            </a:endParaRPr>
          </a:p>
          <a:p>
            <a:pPr marL="342900" lvl="0" indent="-342900" algn="l" rtl="0">
              <a:spcBef>
                <a:spcPts val="0"/>
              </a:spcBef>
              <a:spcAft>
                <a:spcPts val="0"/>
              </a:spcAft>
              <a:buClr>
                <a:schemeClr val="dk1"/>
              </a:buClr>
              <a:buSzPts val="2400"/>
              <a:buFont typeface="Arial"/>
              <a:buChar char="•"/>
            </a:pPr>
            <a:r>
              <a:rPr lang="en-US" sz="2400" b="1" dirty="0">
                <a:solidFill>
                  <a:srgbClr val="0E0E0E"/>
                </a:solidFill>
              </a:rPr>
              <a:t>Skills:</a:t>
            </a:r>
            <a:r>
              <a:rPr lang="en-US" sz="2400" dirty="0">
                <a:solidFill>
                  <a:srgbClr val="0E0E0E"/>
                </a:solidFill>
              </a:rPr>
              <a:t> mechanical and electrical, comfortable with heights and water, troubleshooting</a:t>
            </a:r>
            <a:endParaRPr sz="2400" dirty="0">
              <a:solidFill>
                <a:schemeClr val="dk1"/>
              </a:solidFill>
            </a:endParaRPr>
          </a:p>
          <a:p>
            <a:pPr marL="342900" lvl="0" indent="-342900" algn="l" rtl="0">
              <a:spcBef>
                <a:spcPts val="900"/>
              </a:spcBef>
              <a:spcAft>
                <a:spcPts val="0"/>
              </a:spcAft>
              <a:buClr>
                <a:schemeClr val="dk1"/>
              </a:buClr>
              <a:buSzPts val="2400"/>
              <a:buFont typeface="Arial"/>
              <a:buChar char="•"/>
            </a:pPr>
            <a:r>
              <a:rPr lang="en-US" sz="2400" b="1" dirty="0">
                <a:solidFill>
                  <a:srgbClr val="0E0E0E"/>
                </a:solidFill>
              </a:rPr>
              <a:t>Work environment:</a:t>
            </a:r>
            <a:r>
              <a:rPr lang="en-US" sz="2400" dirty="0">
                <a:solidFill>
                  <a:srgbClr val="0E0E0E"/>
                </a:solidFill>
              </a:rPr>
              <a:t> works as part of a team on offshore platforms with exposure to marine weather </a:t>
            </a:r>
            <a:endParaRPr sz="2400" dirty="0">
              <a:solidFill>
                <a:schemeClr val="dk1"/>
              </a:solidFill>
            </a:endParaRPr>
          </a:p>
          <a:p>
            <a:pPr marL="342900" lvl="0" indent="-342900" algn="l" rtl="0">
              <a:spcBef>
                <a:spcPts val="900"/>
              </a:spcBef>
              <a:spcAft>
                <a:spcPts val="0"/>
              </a:spcAft>
              <a:buClr>
                <a:schemeClr val="dk1"/>
              </a:buClr>
              <a:buSzPts val="2400"/>
              <a:buFont typeface="Arial"/>
              <a:buChar char="•"/>
            </a:pPr>
            <a:r>
              <a:rPr lang="en-US" sz="2400" b="1" dirty="0">
                <a:solidFill>
                  <a:srgbClr val="0E0E0E"/>
                </a:solidFill>
              </a:rPr>
              <a:t>Salary Range in MA:</a:t>
            </a:r>
            <a:r>
              <a:rPr lang="en-US" sz="2400" dirty="0">
                <a:solidFill>
                  <a:srgbClr val="0E0E0E"/>
                </a:solidFill>
              </a:rPr>
              <a:t> $55,000–$80,000</a:t>
            </a:r>
            <a:endParaRPr sz="2400" dirty="0"/>
          </a:p>
        </p:txBody>
      </p:sp>
      <p:pic>
        <p:nvPicPr>
          <p:cNvPr id="254" name="Google Shape;254;p1"/>
          <p:cNvPicPr preferRelativeResize="0"/>
          <p:nvPr/>
        </p:nvPicPr>
        <p:blipFill rotWithShape="1">
          <a:blip r:embed="rId3">
            <a:alphaModFix/>
          </a:blip>
          <a:srcRect l="12374" t="6138" r="15724"/>
          <a:stretch/>
        </p:blipFill>
        <p:spPr>
          <a:xfrm>
            <a:off x="6648575" y="1009050"/>
            <a:ext cx="4606500" cy="4001100"/>
          </a:xfrm>
          <a:prstGeom prst="rect">
            <a:avLst/>
          </a:prstGeom>
          <a:noFill/>
          <a:ln>
            <a:noFill/>
          </a:ln>
        </p:spPr>
      </p:pic>
      <p:sp>
        <p:nvSpPr>
          <p:cNvPr id="255" name="Google Shape;255;p1"/>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11</a:t>
            </a:fld>
            <a:endParaRPr/>
          </a:p>
        </p:txBody>
      </p:sp>
      <p:sp>
        <p:nvSpPr>
          <p:cNvPr id="256" name="Google Shape;256;p1"/>
          <p:cNvSpPr txBox="1"/>
          <p:nvPr/>
        </p:nvSpPr>
        <p:spPr>
          <a:xfrm>
            <a:off x="6476749" y="6431975"/>
            <a:ext cx="47265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10: Evaluating a Career in Clean Energy and Climate-Tech</a:t>
            </a:r>
            <a:endParaRPr sz="1200" i="0" u="none" strike="noStrike" cap="none">
              <a:solidFill>
                <a:srgbClr val="000000"/>
              </a:solidFill>
              <a:latin typeface="Calibri"/>
              <a:ea typeface="Calibri"/>
              <a:cs typeface="Calibri"/>
              <a:sym typeface="Calibri"/>
            </a:endParaRPr>
          </a:p>
        </p:txBody>
      </p:sp>
      <p:cxnSp>
        <p:nvCxnSpPr>
          <p:cNvPr id="257" name="Google Shape;257;p1"/>
          <p:cNvCxnSpPr/>
          <p:nvPr/>
        </p:nvCxnSpPr>
        <p:spPr>
          <a:xfrm>
            <a:off x="0" y="1577400"/>
            <a:ext cx="5889300" cy="0"/>
          </a:xfrm>
          <a:prstGeom prst="straightConnector1">
            <a:avLst/>
          </a:prstGeom>
          <a:noFill/>
          <a:ln w="19050" cap="flat" cmpd="sng">
            <a:solidFill>
              <a:srgbClr val="0065A4"/>
            </a:solidFill>
            <a:prstDash val="solid"/>
            <a:miter lim="800000"/>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
          <p:cNvSpPr txBox="1">
            <a:spLocks noGrp="1"/>
          </p:cNvSpPr>
          <p:nvPr>
            <p:ph type="title"/>
          </p:nvPr>
        </p:nvSpPr>
        <p:spPr>
          <a:xfrm>
            <a:off x="6158625" y="882350"/>
            <a:ext cx="5388000" cy="5265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B5394"/>
              </a:buClr>
              <a:buSzPts val="4800"/>
              <a:buFont typeface="Calibri"/>
              <a:buNone/>
            </a:pPr>
            <a:r>
              <a:rPr lang="en-US"/>
              <a:t>Energy Auditor</a:t>
            </a:r>
            <a:endParaRPr/>
          </a:p>
        </p:txBody>
      </p:sp>
      <p:sp>
        <p:nvSpPr>
          <p:cNvPr id="264" name="Google Shape;264;p5"/>
          <p:cNvSpPr txBox="1">
            <a:spLocks noGrp="1"/>
          </p:cNvSpPr>
          <p:nvPr>
            <p:ph type="body" idx="1"/>
          </p:nvPr>
        </p:nvSpPr>
        <p:spPr>
          <a:xfrm>
            <a:off x="6158625" y="1838275"/>
            <a:ext cx="5652900" cy="402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sz="2400" dirty="0">
                <a:solidFill>
                  <a:srgbClr val="0E0E0E"/>
                </a:solidFill>
              </a:rPr>
              <a:t>Energy auditors assess homes and buildings and recommend upgrades to reduce energy consumption and costs.</a:t>
            </a:r>
            <a:endParaRPr sz="2400" dirty="0">
              <a:solidFill>
                <a:schemeClr val="dk1"/>
              </a:solidFill>
            </a:endParaRPr>
          </a:p>
          <a:p>
            <a:pPr marL="0" lvl="0" indent="0" algn="l" rtl="0">
              <a:spcBef>
                <a:spcPts val="0"/>
              </a:spcBef>
              <a:spcAft>
                <a:spcPts val="0"/>
              </a:spcAft>
              <a:buClr>
                <a:schemeClr val="dk1"/>
              </a:buClr>
              <a:buFont typeface="Arial"/>
              <a:buNone/>
            </a:pPr>
            <a:endParaRPr sz="2400" b="1" dirty="0">
              <a:solidFill>
                <a:srgbClr val="0E0E0E"/>
              </a:solidFill>
            </a:endParaRPr>
          </a:p>
          <a:p>
            <a:pPr marL="342900" lvl="0" indent="-342900" algn="l" rtl="0">
              <a:spcBef>
                <a:spcPts val="0"/>
              </a:spcBef>
              <a:spcAft>
                <a:spcPts val="0"/>
              </a:spcAft>
              <a:buClr>
                <a:schemeClr val="dk1"/>
              </a:buClr>
              <a:buSzPts val="2400"/>
              <a:buFont typeface="Arial"/>
              <a:buChar char="•"/>
            </a:pPr>
            <a:r>
              <a:rPr lang="en-US" sz="2400" b="1" dirty="0">
                <a:solidFill>
                  <a:srgbClr val="0E0E0E"/>
                </a:solidFill>
              </a:rPr>
              <a:t>Skills:</a:t>
            </a:r>
            <a:r>
              <a:rPr lang="en-US" sz="2400" dirty="0">
                <a:solidFill>
                  <a:srgbClr val="0E0E0E"/>
                </a:solidFill>
              </a:rPr>
              <a:t> analysis, attention to detail, communications, building systems</a:t>
            </a:r>
            <a:endParaRPr sz="2400" dirty="0">
              <a:solidFill>
                <a:srgbClr val="0E0E0E"/>
              </a:solidFill>
            </a:endParaRPr>
          </a:p>
          <a:p>
            <a:pPr marL="342900" lvl="0" indent="-342900" algn="l" rtl="0">
              <a:spcBef>
                <a:spcPts val="900"/>
              </a:spcBef>
              <a:spcAft>
                <a:spcPts val="0"/>
              </a:spcAft>
              <a:buClr>
                <a:schemeClr val="dk1"/>
              </a:buClr>
              <a:buSzPts val="2400"/>
              <a:buFont typeface="Arial"/>
              <a:buChar char="•"/>
            </a:pPr>
            <a:r>
              <a:rPr lang="en-US" sz="2400" b="1" dirty="0">
                <a:solidFill>
                  <a:srgbClr val="0E0E0E"/>
                </a:solidFill>
              </a:rPr>
              <a:t>Work environment:</a:t>
            </a:r>
            <a:r>
              <a:rPr lang="en-US" sz="2400" dirty="0">
                <a:solidFill>
                  <a:srgbClr val="0E0E0E"/>
                </a:solidFill>
              </a:rPr>
              <a:t> often works on their own, mostly indoors in all types of buildings, occasionally outdoors</a:t>
            </a:r>
            <a:endParaRPr sz="2400" dirty="0">
              <a:solidFill>
                <a:schemeClr val="dk1"/>
              </a:solidFill>
            </a:endParaRPr>
          </a:p>
          <a:p>
            <a:pPr marL="342900" lvl="0" indent="-342900" algn="l" rtl="0">
              <a:spcBef>
                <a:spcPts val="900"/>
              </a:spcBef>
              <a:spcAft>
                <a:spcPts val="0"/>
              </a:spcAft>
              <a:buClr>
                <a:schemeClr val="dk1"/>
              </a:buClr>
              <a:buSzPts val="2400"/>
              <a:buFont typeface="Arial"/>
              <a:buChar char="•"/>
            </a:pPr>
            <a:r>
              <a:rPr lang="en-US" sz="2400" b="1" dirty="0">
                <a:solidFill>
                  <a:srgbClr val="0E0E0E"/>
                </a:solidFill>
              </a:rPr>
              <a:t>Salary Range in MA:</a:t>
            </a:r>
            <a:r>
              <a:rPr lang="en-US" sz="2400" dirty="0">
                <a:solidFill>
                  <a:srgbClr val="0E0E0E"/>
                </a:solidFill>
              </a:rPr>
              <a:t> $50,000–$75,000</a:t>
            </a:r>
            <a:endParaRPr sz="2400" dirty="0"/>
          </a:p>
        </p:txBody>
      </p:sp>
      <p:pic>
        <p:nvPicPr>
          <p:cNvPr id="265" name="Google Shape;265;p5"/>
          <p:cNvPicPr preferRelativeResize="0"/>
          <p:nvPr/>
        </p:nvPicPr>
        <p:blipFill rotWithShape="1">
          <a:blip r:embed="rId3">
            <a:alphaModFix/>
          </a:blip>
          <a:srcRect l="6872" r="14578"/>
          <a:stretch/>
        </p:blipFill>
        <p:spPr>
          <a:xfrm>
            <a:off x="485000" y="1069050"/>
            <a:ext cx="4606500" cy="3908875"/>
          </a:xfrm>
          <a:prstGeom prst="rect">
            <a:avLst/>
          </a:prstGeom>
          <a:noFill/>
          <a:ln>
            <a:noFill/>
          </a:ln>
        </p:spPr>
      </p:pic>
      <p:sp>
        <p:nvSpPr>
          <p:cNvPr id="266" name="Google Shape;266;p5"/>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12</a:t>
            </a:fld>
            <a:endParaRPr/>
          </a:p>
        </p:txBody>
      </p:sp>
      <p:sp>
        <p:nvSpPr>
          <p:cNvPr id="267" name="Google Shape;267;p5"/>
          <p:cNvSpPr txBox="1"/>
          <p:nvPr/>
        </p:nvSpPr>
        <p:spPr>
          <a:xfrm>
            <a:off x="6476749" y="6431975"/>
            <a:ext cx="47265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10: Evaluating a Career in Clean Energy and Climate-Tech</a:t>
            </a:r>
            <a:endParaRPr sz="1200" i="0" u="none" strike="noStrike" cap="none">
              <a:solidFill>
                <a:srgbClr val="000000"/>
              </a:solidFill>
              <a:latin typeface="Calibri"/>
              <a:ea typeface="Calibri"/>
              <a:cs typeface="Calibri"/>
              <a:sym typeface="Calibri"/>
            </a:endParaRPr>
          </a:p>
        </p:txBody>
      </p:sp>
      <p:cxnSp>
        <p:nvCxnSpPr>
          <p:cNvPr id="268" name="Google Shape;268;p5"/>
          <p:cNvCxnSpPr/>
          <p:nvPr/>
        </p:nvCxnSpPr>
        <p:spPr>
          <a:xfrm>
            <a:off x="5806325" y="1554050"/>
            <a:ext cx="6419700" cy="0"/>
          </a:xfrm>
          <a:prstGeom prst="straightConnector1">
            <a:avLst/>
          </a:prstGeom>
          <a:noFill/>
          <a:ln w="19050" cap="flat" cmpd="sng">
            <a:solidFill>
              <a:srgbClr val="0065A4"/>
            </a:solidFill>
            <a:prstDash val="solid"/>
            <a:miter lim="800000"/>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2800fc4f1ca_0_59"/>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13</a:t>
            </a:fld>
            <a:endParaRPr sz="1200"/>
          </a:p>
        </p:txBody>
      </p:sp>
      <p:sp>
        <p:nvSpPr>
          <p:cNvPr id="275" name="Google Shape;275;g2800fc4f1ca_0_59"/>
          <p:cNvSpPr txBox="1">
            <a:spLocks noGrp="1"/>
          </p:cNvSpPr>
          <p:nvPr>
            <p:ph type="title"/>
          </p:nvPr>
        </p:nvSpPr>
        <p:spPr>
          <a:xfrm>
            <a:off x="304800" y="228599"/>
            <a:ext cx="11582400" cy="526500"/>
          </a:xfrm>
          <a:prstGeom prst="rect">
            <a:avLst/>
          </a:prstGeom>
          <a:noFill/>
          <a:ln>
            <a:noFill/>
          </a:ln>
        </p:spPr>
        <p:txBody>
          <a:bodyPr spcFirstLastPara="1" wrap="square" lIns="0" tIns="0" rIns="0" bIns="0" anchor="t" anchorCtr="0">
            <a:spAutoFit/>
          </a:bodyPr>
          <a:lstStyle/>
          <a:p>
            <a:pPr marL="0" lvl="0" indent="0" algn="ctr" rtl="0">
              <a:lnSpc>
                <a:spcPct val="90000"/>
              </a:lnSpc>
              <a:spcBef>
                <a:spcPts val="0"/>
              </a:spcBef>
              <a:spcAft>
                <a:spcPts val="0"/>
              </a:spcAft>
              <a:buSzPts val="4800"/>
              <a:buNone/>
            </a:pPr>
            <a:r>
              <a:rPr lang="en-US" sz="3800"/>
              <a:t>Find Your Place in Clean Energy</a:t>
            </a:r>
            <a:endParaRPr sz="3800"/>
          </a:p>
        </p:txBody>
      </p:sp>
      <p:sp>
        <p:nvSpPr>
          <p:cNvPr id="276" name="Google Shape;276;g2800fc4f1ca_0_59"/>
          <p:cNvSpPr/>
          <p:nvPr/>
        </p:nvSpPr>
        <p:spPr>
          <a:xfrm>
            <a:off x="6713091" y="1548336"/>
            <a:ext cx="4042248" cy="705501"/>
          </a:xfrm>
          <a:custGeom>
            <a:avLst/>
            <a:gdLst/>
            <a:ahLst/>
            <a:cxnLst/>
            <a:rect l="l" t="t" r="r" b="b"/>
            <a:pathLst>
              <a:path w="4042248" h="705501" extrusionOk="0">
                <a:moveTo>
                  <a:pt x="0" y="0"/>
                </a:moveTo>
                <a:lnTo>
                  <a:pt x="4042249" y="0"/>
                </a:lnTo>
                <a:lnTo>
                  <a:pt x="4042249" y="705501"/>
                </a:lnTo>
                <a:lnTo>
                  <a:pt x="0" y="70550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7" name="Google Shape;277;g2800fc4f1ca_0_59"/>
          <p:cNvSpPr/>
          <p:nvPr/>
        </p:nvSpPr>
        <p:spPr>
          <a:xfrm>
            <a:off x="6713091" y="3829244"/>
            <a:ext cx="4042248" cy="705501"/>
          </a:xfrm>
          <a:custGeom>
            <a:avLst/>
            <a:gdLst/>
            <a:ahLst/>
            <a:cxnLst/>
            <a:rect l="l" t="t" r="r" b="b"/>
            <a:pathLst>
              <a:path w="4042248" h="705501" extrusionOk="0">
                <a:moveTo>
                  <a:pt x="0" y="0"/>
                </a:moveTo>
                <a:lnTo>
                  <a:pt x="4042249" y="0"/>
                </a:lnTo>
                <a:lnTo>
                  <a:pt x="4042249" y="705501"/>
                </a:lnTo>
                <a:lnTo>
                  <a:pt x="0" y="705501"/>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 name="Google Shape;278;g2800fc4f1ca_0_59"/>
          <p:cNvSpPr/>
          <p:nvPr/>
        </p:nvSpPr>
        <p:spPr>
          <a:xfrm>
            <a:off x="2052129" y="3165254"/>
            <a:ext cx="2676232" cy="199254"/>
          </a:xfrm>
          <a:custGeom>
            <a:avLst/>
            <a:gdLst/>
            <a:ahLst/>
            <a:cxnLst/>
            <a:rect l="l" t="t" r="r" b="b"/>
            <a:pathLst>
              <a:path w="2676232" h="199254" extrusionOk="0">
                <a:moveTo>
                  <a:pt x="0" y="0"/>
                </a:moveTo>
                <a:lnTo>
                  <a:pt x="2676233" y="0"/>
                </a:lnTo>
                <a:lnTo>
                  <a:pt x="2676233" y="199255"/>
                </a:lnTo>
                <a:lnTo>
                  <a:pt x="0" y="19925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9" name="Google Shape;279;g2800fc4f1ca_0_59"/>
          <p:cNvSpPr/>
          <p:nvPr/>
        </p:nvSpPr>
        <p:spPr>
          <a:xfrm>
            <a:off x="2052129" y="3380052"/>
            <a:ext cx="2676232" cy="199254"/>
          </a:xfrm>
          <a:custGeom>
            <a:avLst/>
            <a:gdLst/>
            <a:ahLst/>
            <a:cxnLst/>
            <a:rect l="l" t="t" r="r" b="b"/>
            <a:pathLst>
              <a:path w="2676232" h="199254" extrusionOk="0">
                <a:moveTo>
                  <a:pt x="0" y="0"/>
                </a:moveTo>
                <a:lnTo>
                  <a:pt x="2676233" y="0"/>
                </a:lnTo>
                <a:lnTo>
                  <a:pt x="2676233" y="199255"/>
                </a:lnTo>
                <a:lnTo>
                  <a:pt x="0" y="19925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 name="Google Shape;280;g2800fc4f1ca_0_59"/>
          <p:cNvSpPr/>
          <p:nvPr/>
        </p:nvSpPr>
        <p:spPr>
          <a:xfrm>
            <a:off x="2052129" y="3594753"/>
            <a:ext cx="2676232" cy="199254"/>
          </a:xfrm>
          <a:custGeom>
            <a:avLst/>
            <a:gdLst/>
            <a:ahLst/>
            <a:cxnLst/>
            <a:rect l="l" t="t" r="r" b="b"/>
            <a:pathLst>
              <a:path w="2676232" h="199254" extrusionOk="0">
                <a:moveTo>
                  <a:pt x="0" y="0"/>
                </a:moveTo>
                <a:lnTo>
                  <a:pt x="2676233" y="0"/>
                </a:lnTo>
                <a:lnTo>
                  <a:pt x="2676233" y="199255"/>
                </a:lnTo>
                <a:lnTo>
                  <a:pt x="0" y="19925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 name="Google Shape;281;g2800fc4f1ca_0_59"/>
          <p:cNvSpPr/>
          <p:nvPr/>
        </p:nvSpPr>
        <p:spPr>
          <a:xfrm>
            <a:off x="2052129" y="3809550"/>
            <a:ext cx="2676232" cy="199254"/>
          </a:xfrm>
          <a:custGeom>
            <a:avLst/>
            <a:gdLst/>
            <a:ahLst/>
            <a:cxnLst/>
            <a:rect l="l" t="t" r="r" b="b"/>
            <a:pathLst>
              <a:path w="2676232" h="199254" extrusionOk="0">
                <a:moveTo>
                  <a:pt x="0" y="0"/>
                </a:moveTo>
                <a:lnTo>
                  <a:pt x="2676233" y="0"/>
                </a:lnTo>
                <a:lnTo>
                  <a:pt x="2676233" y="199255"/>
                </a:lnTo>
                <a:lnTo>
                  <a:pt x="0" y="199255"/>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2" name="Google Shape;282;g2800fc4f1ca_0_59"/>
          <p:cNvSpPr/>
          <p:nvPr/>
        </p:nvSpPr>
        <p:spPr>
          <a:xfrm>
            <a:off x="2052129" y="4024251"/>
            <a:ext cx="2676232" cy="199254"/>
          </a:xfrm>
          <a:custGeom>
            <a:avLst/>
            <a:gdLst/>
            <a:ahLst/>
            <a:cxnLst/>
            <a:rect l="l" t="t" r="r" b="b"/>
            <a:pathLst>
              <a:path w="2676232" h="199254" extrusionOk="0">
                <a:moveTo>
                  <a:pt x="0" y="0"/>
                </a:moveTo>
                <a:lnTo>
                  <a:pt x="2676233" y="0"/>
                </a:lnTo>
                <a:lnTo>
                  <a:pt x="2676233" y="199255"/>
                </a:lnTo>
                <a:lnTo>
                  <a:pt x="0" y="19925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3" name="Google Shape;283;g2800fc4f1ca_0_59"/>
          <p:cNvSpPr/>
          <p:nvPr/>
        </p:nvSpPr>
        <p:spPr>
          <a:xfrm>
            <a:off x="2052129" y="4239049"/>
            <a:ext cx="2676232" cy="199254"/>
          </a:xfrm>
          <a:custGeom>
            <a:avLst/>
            <a:gdLst/>
            <a:ahLst/>
            <a:cxnLst/>
            <a:rect l="l" t="t" r="r" b="b"/>
            <a:pathLst>
              <a:path w="2676232" h="199254" extrusionOk="0">
                <a:moveTo>
                  <a:pt x="0" y="0"/>
                </a:moveTo>
                <a:lnTo>
                  <a:pt x="2676233" y="0"/>
                </a:lnTo>
                <a:lnTo>
                  <a:pt x="2676233" y="199255"/>
                </a:lnTo>
                <a:lnTo>
                  <a:pt x="0" y="199255"/>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4" name="Google Shape;284;g2800fc4f1ca_0_59"/>
          <p:cNvSpPr/>
          <p:nvPr/>
        </p:nvSpPr>
        <p:spPr>
          <a:xfrm>
            <a:off x="4728361" y="1548336"/>
            <a:ext cx="1984729" cy="1816173"/>
          </a:xfrm>
          <a:custGeom>
            <a:avLst/>
            <a:gdLst/>
            <a:ahLst/>
            <a:cxnLst/>
            <a:rect l="l" t="t" r="r" b="b"/>
            <a:pathLst>
              <a:path w="1984729" h="1816173" extrusionOk="0">
                <a:moveTo>
                  <a:pt x="0" y="1816174"/>
                </a:moveTo>
                <a:lnTo>
                  <a:pt x="1984730" y="705501"/>
                </a:lnTo>
                <a:lnTo>
                  <a:pt x="1984730" y="0"/>
                </a:lnTo>
                <a:lnTo>
                  <a:pt x="0" y="1616919"/>
                </a:lnTo>
                <a:close/>
              </a:path>
            </a:pathLst>
          </a:custGeom>
          <a:solidFill>
            <a:srgbClr val="2FAE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 name="Google Shape;285;g2800fc4f1ca_0_59"/>
          <p:cNvSpPr/>
          <p:nvPr/>
        </p:nvSpPr>
        <p:spPr>
          <a:xfrm>
            <a:off x="4728361" y="2308671"/>
            <a:ext cx="1984729" cy="1270636"/>
          </a:xfrm>
          <a:custGeom>
            <a:avLst/>
            <a:gdLst/>
            <a:ahLst/>
            <a:cxnLst/>
            <a:rect l="l" t="t" r="r" b="b"/>
            <a:pathLst>
              <a:path w="1984729" h="1270636" extrusionOk="0">
                <a:moveTo>
                  <a:pt x="0" y="1270636"/>
                </a:moveTo>
                <a:lnTo>
                  <a:pt x="1984730" y="705405"/>
                </a:lnTo>
                <a:lnTo>
                  <a:pt x="1984730" y="0"/>
                </a:lnTo>
                <a:lnTo>
                  <a:pt x="0" y="1071381"/>
                </a:lnTo>
                <a:close/>
              </a:path>
            </a:pathLst>
          </a:custGeom>
          <a:solidFill>
            <a:srgbClr val="AED9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 name="Google Shape;286;g2800fc4f1ca_0_59"/>
          <p:cNvSpPr/>
          <p:nvPr/>
        </p:nvSpPr>
        <p:spPr>
          <a:xfrm>
            <a:off x="4728361" y="3069006"/>
            <a:ext cx="1984729" cy="725098"/>
          </a:xfrm>
          <a:custGeom>
            <a:avLst/>
            <a:gdLst/>
            <a:ahLst/>
            <a:cxnLst/>
            <a:rect l="l" t="t" r="r" b="b"/>
            <a:pathLst>
              <a:path w="1984729" h="725098" extrusionOk="0">
                <a:moveTo>
                  <a:pt x="0" y="725099"/>
                </a:moveTo>
                <a:lnTo>
                  <a:pt x="1984730" y="705405"/>
                </a:lnTo>
                <a:lnTo>
                  <a:pt x="1984730" y="0"/>
                </a:lnTo>
                <a:lnTo>
                  <a:pt x="0" y="525844"/>
                </a:lnTo>
                <a:close/>
              </a:path>
            </a:pathLst>
          </a:custGeom>
          <a:solidFill>
            <a:srgbClr val="FF9F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7" name="Google Shape;287;g2800fc4f1ca_0_59"/>
          <p:cNvSpPr/>
          <p:nvPr/>
        </p:nvSpPr>
        <p:spPr>
          <a:xfrm>
            <a:off x="4728361" y="3809647"/>
            <a:ext cx="1984729" cy="725098"/>
          </a:xfrm>
          <a:custGeom>
            <a:avLst/>
            <a:gdLst/>
            <a:ahLst/>
            <a:cxnLst/>
            <a:rect l="l" t="t" r="r" b="b"/>
            <a:pathLst>
              <a:path w="1984729" h="725098" extrusionOk="0">
                <a:moveTo>
                  <a:pt x="0" y="199255"/>
                </a:moveTo>
                <a:lnTo>
                  <a:pt x="1984730" y="725099"/>
                </a:lnTo>
                <a:lnTo>
                  <a:pt x="1984730" y="19597"/>
                </a:lnTo>
                <a:lnTo>
                  <a:pt x="0" y="0"/>
                </a:lnTo>
                <a:close/>
              </a:path>
            </a:pathLst>
          </a:custGeom>
          <a:solidFill>
            <a:srgbClr val="FFF76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 name="Google Shape;288;g2800fc4f1ca_0_59"/>
          <p:cNvSpPr/>
          <p:nvPr/>
        </p:nvSpPr>
        <p:spPr>
          <a:xfrm>
            <a:off x="4728361" y="4024348"/>
            <a:ext cx="1984729" cy="1270732"/>
          </a:xfrm>
          <a:custGeom>
            <a:avLst/>
            <a:gdLst/>
            <a:ahLst/>
            <a:cxnLst/>
            <a:rect l="l" t="t" r="r" b="b"/>
            <a:pathLst>
              <a:path w="1984729" h="1270732" extrusionOk="0">
                <a:moveTo>
                  <a:pt x="0" y="199351"/>
                </a:moveTo>
                <a:lnTo>
                  <a:pt x="1984730" y="1270732"/>
                </a:lnTo>
                <a:lnTo>
                  <a:pt x="1984730" y="565231"/>
                </a:lnTo>
                <a:lnTo>
                  <a:pt x="0" y="0"/>
                </a:lnTo>
                <a:close/>
              </a:path>
            </a:pathLst>
          </a:custGeom>
          <a:solidFill>
            <a:srgbClr val="3B84D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 name="Google Shape;289;g2800fc4f1ca_0_59"/>
          <p:cNvSpPr/>
          <p:nvPr/>
        </p:nvSpPr>
        <p:spPr>
          <a:xfrm>
            <a:off x="4728361" y="4239145"/>
            <a:ext cx="1984729" cy="1816269"/>
          </a:xfrm>
          <a:custGeom>
            <a:avLst/>
            <a:gdLst/>
            <a:ahLst/>
            <a:cxnLst/>
            <a:rect l="l" t="t" r="r" b="b"/>
            <a:pathLst>
              <a:path w="1984729" h="1816269" extrusionOk="0">
                <a:moveTo>
                  <a:pt x="0" y="199351"/>
                </a:moveTo>
                <a:lnTo>
                  <a:pt x="1984730" y="1816270"/>
                </a:lnTo>
                <a:lnTo>
                  <a:pt x="1984730" y="1110769"/>
                </a:lnTo>
                <a:lnTo>
                  <a:pt x="0" y="0"/>
                </a:lnTo>
                <a:close/>
              </a:path>
            </a:pathLst>
          </a:custGeom>
          <a:solidFill>
            <a:srgbClr val="AED9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 name="Google Shape;290;g2800fc4f1ca_0_59"/>
          <p:cNvSpPr/>
          <p:nvPr/>
        </p:nvSpPr>
        <p:spPr>
          <a:xfrm>
            <a:off x="10755340" y="3433534"/>
            <a:ext cx="67391" cy="241635"/>
          </a:xfrm>
          <a:custGeom>
            <a:avLst/>
            <a:gdLst/>
            <a:ahLst/>
            <a:cxnLst/>
            <a:rect l="l" t="t" r="r" b="b"/>
            <a:pathLst>
              <a:path w="67391" h="241635" extrusionOk="0">
                <a:moveTo>
                  <a:pt x="67384" y="111309"/>
                </a:moveTo>
                <a:cubicBezTo>
                  <a:pt x="67963" y="54254"/>
                  <a:pt x="38615" y="20176"/>
                  <a:pt x="0" y="0"/>
                </a:cubicBezTo>
                <a:lnTo>
                  <a:pt x="0" y="241635"/>
                </a:lnTo>
                <a:cubicBezTo>
                  <a:pt x="36202" y="217983"/>
                  <a:pt x="66804" y="178210"/>
                  <a:pt x="67384" y="111309"/>
                </a:cubicBezTo>
                <a:close/>
              </a:path>
            </a:pathLst>
          </a:custGeom>
          <a:noFill/>
          <a:ln w="381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 name="Google Shape;291;g2800fc4f1ca_0_59"/>
          <p:cNvSpPr/>
          <p:nvPr/>
        </p:nvSpPr>
        <p:spPr>
          <a:xfrm>
            <a:off x="10755340" y="3159462"/>
            <a:ext cx="57158" cy="192593"/>
          </a:xfrm>
          <a:custGeom>
            <a:avLst/>
            <a:gdLst/>
            <a:ahLst/>
            <a:cxnLst/>
            <a:rect l="l" t="t" r="r" b="b"/>
            <a:pathLst>
              <a:path w="57158" h="192593" extrusionOk="0">
                <a:moveTo>
                  <a:pt x="54254" y="116715"/>
                </a:moveTo>
                <a:cubicBezTo>
                  <a:pt x="66901" y="60433"/>
                  <a:pt x="36298" y="23459"/>
                  <a:pt x="0" y="0"/>
                </a:cubicBezTo>
                <a:lnTo>
                  <a:pt x="0" y="192594"/>
                </a:lnTo>
                <a:cubicBezTo>
                  <a:pt x="26161" y="174058"/>
                  <a:pt x="46917" y="149538"/>
                  <a:pt x="54254" y="116715"/>
                </a:cubicBezTo>
                <a:close/>
              </a:path>
            </a:pathLst>
          </a:custGeom>
          <a:noFill/>
          <a:ln w="381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 name="Google Shape;292;g2800fc4f1ca_0_59"/>
          <p:cNvSpPr/>
          <p:nvPr/>
        </p:nvSpPr>
        <p:spPr>
          <a:xfrm>
            <a:off x="10755340" y="4933255"/>
            <a:ext cx="51555" cy="231691"/>
          </a:xfrm>
          <a:custGeom>
            <a:avLst/>
            <a:gdLst/>
            <a:ahLst/>
            <a:cxnLst/>
            <a:rect l="l" t="t" r="r" b="b"/>
            <a:pathLst>
              <a:path w="51555" h="231691" extrusionOk="0">
                <a:moveTo>
                  <a:pt x="46821" y="83023"/>
                </a:moveTo>
                <a:cubicBezTo>
                  <a:pt x="38325" y="47883"/>
                  <a:pt x="21335" y="20852"/>
                  <a:pt x="0" y="0"/>
                </a:cubicBezTo>
                <a:lnTo>
                  <a:pt x="0" y="231692"/>
                </a:lnTo>
                <a:cubicBezTo>
                  <a:pt x="36684" y="196938"/>
                  <a:pt x="62653" y="148379"/>
                  <a:pt x="46821" y="83023"/>
                </a:cubicBezTo>
                <a:close/>
              </a:path>
            </a:pathLst>
          </a:custGeom>
          <a:noFill/>
          <a:ln w="381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 name="Google Shape;293;g2800fc4f1ca_0_59"/>
          <p:cNvSpPr/>
          <p:nvPr/>
        </p:nvSpPr>
        <p:spPr>
          <a:xfrm>
            <a:off x="6713091" y="2308671"/>
            <a:ext cx="4042249" cy="705501"/>
          </a:xfrm>
          <a:custGeom>
            <a:avLst/>
            <a:gdLst/>
            <a:ahLst/>
            <a:cxnLst/>
            <a:rect l="l" t="t" r="r" b="b"/>
            <a:pathLst>
              <a:path w="4042249" h="705501" extrusionOk="0">
                <a:moveTo>
                  <a:pt x="4042249" y="340104"/>
                </a:moveTo>
                <a:lnTo>
                  <a:pt x="4042249" y="128010"/>
                </a:lnTo>
                <a:cubicBezTo>
                  <a:pt x="4001992" y="80609"/>
                  <a:pt x="3938760" y="70280"/>
                  <a:pt x="3938760" y="70280"/>
                </a:cubicBezTo>
                <a:lnTo>
                  <a:pt x="3938760" y="0"/>
                </a:lnTo>
                <a:lnTo>
                  <a:pt x="0" y="0"/>
                </a:lnTo>
                <a:lnTo>
                  <a:pt x="0" y="705501"/>
                </a:lnTo>
                <a:lnTo>
                  <a:pt x="3804186" y="705501"/>
                </a:lnTo>
                <a:lnTo>
                  <a:pt x="3790091" y="615045"/>
                </a:lnTo>
                <a:cubicBezTo>
                  <a:pt x="3790091" y="615045"/>
                  <a:pt x="3968204" y="484525"/>
                  <a:pt x="4042249" y="3401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 name="Google Shape;294;g2800fc4f1ca_0_59"/>
          <p:cNvSpPr/>
          <p:nvPr/>
        </p:nvSpPr>
        <p:spPr>
          <a:xfrm>
            <a:off x="6713091" y="3069006"/>
            <a:ext cx="4042345" cy="705501"/>
          </a:xfrm>
          <a:custGeom>
            <a:avLst/>
            <a:gdLst/>
            <a:ahLst/>
            <a:cxnLst/>
            <a:rect l="l" t="t" r="r" b="b"/>
            <a:pathLst>
              <a:path w="4042345" h="705501" extrusionOk="0">
                <a:moveTo>
                  <a:pt x="3923990" y="640917"/>
                </a:moveTo>
                <a:cubicBezTo>
                  <a:pt x="3923990" y="640917"/>
                  <a:pt x="3989153" y="640917"/>
                  <a:pt x="4042345" y="606163"/>
                </a:cubicBezTo>
                <a:lnTo>
                  <a:pt x="4042345" y="364528"/>
                </a:lnTo>
                <a:cubicBezTo>
                  <a:pt x="3983361" y="333636"/>
                  <a:pt x="3902751" y="335181"/>
                  <a:pt x="3873597" y="336918"/>
                </a:cubicBezTo>
                <a:cubicBezTo>
                  <a:pt x="3866550" y="337594"/>
                  <a:pt x="3862494" y="337787"/>
                  <a:pt x="3862494" y="337787"/>
                </a:cubicBezTo>
                <a:cubicBezTo>
                  <a:pt x="3862494" y="337787"/>
                  <a:pt x="3866550" y="337305"/>
                  <a:pt x="3873597" y="336918"/>
                </a:cubicBezTo>
                <a:cubicBezTo>
                  <a:pt x="3903137" y="334119"/>
                  <a:pt x="3985677" y="323017"/>
                  <a:pt x="4042345" y="282954"/>
                </a:cubicBezTo>
                <a:lnTo>
                  <a:pt x="4042345" y="90360"/>
                </a:lnTo>
                <a:cubicBezTo>
                  <a:pt x="4000834" y="63426"/>
                  <a:pt x="3951792" y="54351"/>
                  <a:pt x="3951792" y="54351"/>
                </a:cubicBezTo>
                <a:lnTo>
                  <a:pt x="3943104" y="0"/>
                </a:lnTo>
                <a:lnTo>
                  <a:pt x="0" y="0"/>
                </a:lnTo>
                <a:lnTo>
                  <a:pt x="0" y="705501"/>
                </a:lnTo>
                <a:lnTo>
                  <a:pt x="3912019" y="705501"/>
                </a:lnTo>
                <a:lnTo>
                  <a:pt x="3923990" y="640917"/>
                </a:lnTo>
                <a:close/>
              </a:path>
            </a:pathLst>
          </a:custGeom>
          <a:solidFill>
            <a:srgbClr val="E9C46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 name="Google Shape;295;g2800fc4f1ca_0_59"/>
          <p:cNvSpPr/>
          <p:nvPr/>
        </p:nvSpPr>
        <p:spPr>
          <a:xfrm>
            <a:off x="6712994" y="4589676"/>
            <a:ext cx="4042345" cy="705501"/>
          </a:xfrm>
          <a:custGeom>
            <a:avLst/>
            <a:gdLst/>
            <a:ahLst/>
            <a:cxnLst/>
            <a:rect l="l" t="t" r="r" b="b"/>
            <a:pathLst>
              <a:path w="4042345" h="705501" extrusionOk="0">
                <a:moveTo>
                  <a:pt x="4042346" y="575368"/>
                </a:moveTo>
                <a:lnTo>
                  <a:pt x="4042346" y="343676"/>
                </a:lnTo>
                <a:cubicBezTo>
                  <a:pt x="3964825" y="267894"/>
                  <a:pt x="3829189" y="273879"/>
                  <a:pt x="3829189" y="273879"/>
                </a:cubicBezTo>
                <a:lnTo>
                  <a:pt x="3847049" y="0"/>
                </a:lnTo>
                <a:lnTo>
                  <a:pt x="0" y="0"/>
                </a:lnTo>
                <a:lnTo>
                  <a:pt x="0" y="705501"/>
                </a:lnTo>
                <a:lnTo>
                  <a:pt x="3908833" y="705501"/>
                </a:lnTo>
                <a:lnTo>
                  <a:pt x="3908833" y="648640"/>
                </a:lnTo>
                <a:cubicBezTo>
                  <a:pt x="3908930" y="648447"/>
                  <a:pt x="3987608" y="627209"/>
                  <a:pt x="4042346" y="5753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 name="Google Shape;296;g2800fc4f1ca_0_59"/>
          <p:cNvSpPr/>
          <p:nvPr/>
        </p:nvSpPr>
        <p:spPr>
          <a:xfrm>
            <a:off x="6713091" y="5349914"/>
            <a:ext cx="4042345" cy="705501"/>
          </a:xfrm>
          <a:custGeom>
            <a:avLst/>
            <a:gdLst/>
            <a:ahLst/>
            <a:cxnLst/>
            <a:rect l="l" t="t" r="r" b="b"/>
            <a:pathLst>
              <a:path w="4042345" h="705501" extrusionOk="0">
                <a:moveTo>
                  <a:pt x="3785940" y="511846"/>
                </a:moveTo>
                <a:cubicBezTo>
                  <a:pt x="3751476" y="440407"/>
                  <a:pt x="3746456" y="280154"/>
                  <a:pt x="3872245" y="144614"/>
                </a:cubicBezTo>
                <a:cubicBezTo>
                  <a:pt x="3923024" y="89877"/>
                  <a:pt x="3985677" y="68156"/>
                  <a:pt x="4042345" y="61591"/>
                </a:cubicBezTo>
                <a:lnTo>
                  <a:pt x="4042345" y="0"/>
                </a:lnTo>
                <a:lnTo>
                  <a:pt x="0" y="0"/>
                </a:lnTo>
                <a:lnTo>
                  <a:pt x="0" y="705501"/>
                </a:lnTo>
                <a:lnTo>
                  <a:pt x="3964246" y="705501"/>
                </a:lnTo>
                <a:lnTo>
                  <a:pt x="3951696" y="659742"/>
                </a:lnTo>
                <a:cubicBezTo>
                  <a:pt x="3841063" y="633194"/>
                  <a:pt x="3820404" y="583284"/>
                  <a:pt x="3785940" y="51184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 name="Google Shape;297;g2800fc4f1ca_0_59"/>
          <p:cNvSpPr/>
          <p:nvPr/>
        </p:nvSpPr>
        <p:spPr>
          <a:xfrm>
            <a:off x="10503278" y="1548625"/>
            <a:ext cx="323113" cy="704922"/>
          </a:xfrm>
          <a:custGeom>
            <a:avLst/>
            <a:gdLst/>
            <a:ahLst/>
            <a:cxnLst/>
            <a:rect l="l" t="t" r="r" b="b"/>
            <a:pathLst>
              <a:path w="323113" h="704922" extrusionOk="0">
                <a:moveTo>
                  <a:pt x="163729" y="146448"/>
                </a:moveTo>
                <a:lnTo>
                  <a:pt x="161605" y="146448"/>
                </a:lnTo>
                <a:lnTo>
                  <a:pt x="27127" y="210453"/>
                </a:lnTo>
                <a:lnTo>
                  <a:pt x="0" y="86788"/>
                </a:lnTo>
                <a:lnTo>
                  <a:pt x="186512" y="0"/>
                </a:lnTo>
                <a:lnTo>
                  <a:pt x="323114" y="0"/>
                </a:lnTo>
                <a:lnTo>
                  <a:pt x="323114" y="704922"/>
                </a:lnTo>
                <a:lnTo>
                  <a:pt x="163729" y="704922"/>
                </a:lnTo>
                <a:lnTo>
                  <a:pt x="163729" y="146448"/>
                </a:lnTo>
                <a:close/>
              </a:path>
            </a:pathLst>
          </a:custGeom>
          <a:solidFill>
            <a:schemeClr val="accent1"/>
          </a:solidFill>
          <a:ln w="381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 name="Google Shape;298;g2800fc4f1ca_0_59"/>
          <p:cNvSpPr/>
          <p:nvPr/>
        </p:nvSpPr>
        <p:spPr>
          <a:xfrm>
            <a:off x="10418904" y="2308574"/>
            <a:ext cx="491572" cy="705115"/>
          </a:xfrm>
          <a:custGeom>
            <a:avLst/>
            <a:gdLst/>
            <a:ahLst/>
            <a:cxnLst/>
            <a:rect l="l" t="t" r="r" b="b"/>
            <a:pathLst>
              <a:path w="491572" h="705115" extrusionOk="0">
                <a:moveTo>
                  <a:pt x="0" y="705115"/>
                </a:moveTo>
                <a:lnTo>
                  <a:pt x="0" y="606936"/>
                </a:lnTo>
                <a:lnTo>
                  <a:pt x="89588" y="525844"/>
                </a:lnTo>
                <a:cubicBezTo>
                  <a:pt x="241056" y="390401"/>
                  <a:pt x="314618" y="312494"/>
                  <a:pt x="316742" y="231402"/>
                </a:cubicBezTo>
                <a:cubicBezTo>
                  <a:pt x="316742" y="174831"/>
                  <a:pt x="282568" y="130037"/>
                  <a:pt x="202634" y="130037"/>
                </a:cubicBezTo>
                <a:cubicBezTo>
                  <a:pt x="142876" y="130037"/>
                  <a:pt x="90650" y="159867"/>
                  <a:pt x="54351" y="187670"/>
                </a:cubicBezTo>
                <a:lnTo>
                  <a:pt x="8495" y="71438"/>
                </a:lnTo>
                <a:cubicBezTo>
                  <a:pt x="60722" y="31954"/>
                  <a:pt x="141815" y="0"/>
                  <a:pt x="235650" y="0"/>
                </a:cubicBezTo>
                <a:cubicBezTo>
                  <a:pt x="392428" y="0"/>
                  <a:pt x="478830" y="91711"/>
                  <a:pt x="478830" y="217597"/>
                </a:cubicBezTo>
                <a:cubicBezTo>
                  <a:pt x="478830" y="333829"/>
                  <a:pt x="394552" y="426699"/>
                  <a:pt x="294248" y="516286"/>
                </a:cubicBezTo>
                <a:lnTo>
                  <a:pt x="230244" y="569576"/>
                </a:lnTo>
                <a:lnTo>
                  <a:pt x="230244" y="571699"/>
                </a:lnTo>
                <a:lnTo>
                  <a:pt x="491573" y="571699"/>
                </a:lnTo>
                <a:lnTo>
                  <a:pt x="491573" y="705019"/>
                </a:lnTo>
                <a:lnTo>
                  <a:pt x="0" y="705019"/>
                </a:lnTo>
                <a:close/>
              </a:path>
            </a:pathLst>
          </a:custGeom>
          <a:solidFill>
            <a:schemeClr val="accent2"/>
          </a:solidFill>
          <a:ln w="381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 name="Google Shape;299;g2800fc4f1ca_0_59"/>
          <p:cNvSpPr/>
          <p:nvPr/>
        </p:nvSpPr>
        <p:spPr>
          <a:xfrm>
            <a:off x="10423345" y="3067461"/>
            <a:ext cx="482787" cy="706852"/>
          </a:xfrm>
          <a:custGeom>
            <a:avLst/>
            <a:gdLst/>
            <a:ahLst/>
            <a:cxnLst/>
            <a:rect l="l" t="t" r="r" b="b"/>
            <a:pathLst>
              <a:path w="482787" h="706852" extrusionOk="0">
                <a:moveTo>
                  <a:pt x="32630" y="538587"/>
                </a:moveTo>
                <a:cubicBezTo>
                  <a:pt x="61012" y="553261"/>
                  <a:pt x="126272" y="580677"/>
                  <a:pt x="191435" y="580677"/>
                </a:cubicBezTo>
                <a:cubicBezTo>
                  <a:pt x="274555" y="580677"/>
                  <a:pt x="316645" y="540711"/>
                  <a:pt x="316645" y="489159"/>
                </a:cubicBezTo>
                <a:cubicBezTo>
                  <a:pt x="316645" y="421872"/>
                  <a:pt x="249358" y="391366"/>
                  <a:pt x="178885" y="391366"/>
                </a:cubicBezTo>
                <a:lnTo>
                  <a:pt x="113625" y="391366"/>
                </a:lnTo>
                <a:lnTo>
                  <a:pt x="113625" y="276679"/>
                </a:lnTo>
                <a:lnTo>
                  <a:pt x="175700" y="276679"/>
                </a:lnTo>
                <a:cubicBezTo>
                  <a:pt x="229375" y="275617"/>
                  <a:pt x="297724" y="255633"/>
                  <a:pt x="297724" y="197807"/>
                </a:cubicBezTo>
                <a:cubicBezTo>
                  <a:pt x="297724" y="156778"/>
                  <a:pt x="264032" y="126272"/>
                  <a:pt x="196745" y="126272"/>
                </a:cubicBezTo>
                <a:cubicBezTo>
                  <a:pt x="140946" y="126272"/>
                  <a:pt x="82057" y="150503"/>
                  <a:pt x="53675" y="167301"/>
                </a:cubicBezTo>
                <a:lnTo>
                  <a:pt x="21045" y="51551"/>
                </a:lnTo>
                <a:cubicBezTo>
                  <a:pt x="62074" y="25293"/>
                  <a:pt x="144132" y="0"/>
                  <a:pt x="232464" y="0"/>
                </a:cubicBezTo>
                <a:cubicBezTo>
                  <a:pt x="378719" y="0"/>
                  <a:pt x="459715" y="76748"/>
                  <a:pt x="459715" y="170390"/>
                </a:cubicBezTo>
                <a:cubicBezTo>
                  <a:pt x="459715" y="242987"/>
                  <a:pt x="418686" y="299751"/>
                  <a:pt x="334505" y="329195"/>
                </a:cubicBezTo>
                <a:lnTo>
                  <a:pt x="334505" y="331319"/>
                </a:lnTo>
                <a:cubicBezTo>
                  <a:pt x="416562" y="346090"/>
                  <a:pt x="482788" y="408164"/>
                  <a:pt x="482788" y="497558"/>
                </a:cubicBezTo>
                <a:cubicBezTo>
                  <a:pt x="482788" y="618520"/>
                  <a:pt x="376499" y="706853"/>
                  <a:pt x="203020" y="706853"/>
                </a:cubicBezTo>
                <a:cubicBezTo>
                  <a:pt x="114687" y="706853"/>
                  <a:pt x="39967" y="683684"/>
                  <a:pt x="0" y="658487"/>
                </a:cubicBezTo>
                <a:lnTo>
                  <a:pt x="32630" y="538587"/>
                </a:lnTo>
                <a:close/>
              </a:path>
            </a:pathLst>
          </a:custGeom>
          <a:solidFill>
            <a:schemeClr val="accent3"/>
          </a:solidFill>
          <a:ln w="381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 name="Google Shape;300;g2800fc4f1ca_0_59"/>
          <p:cNvSpPr/>
          <p:nvPr/>
        </p:nvSpPr>
        <p:spPr>
          <a:xfrm>
            <a:off x="10388205" y="3829534"/>
            <a:ext cx="553163" cy="704922"/>
          </a:xfrm>
          <a:custGeom>
            <a:avLst/>
            <a:gdLst/>
            <a:ahLst/>
            <a:cxnLst/>
            <a:rect l="l" t="t" r="r" b="b"/>
            <a:pathLst>
              <a:path w="553163" h="704922" extrusionOk="0">
                <a:moveTo>
                  <a:pt x="313459" y="704922"/>
                </a:moveTo>
                <a:lnTo>
                  <a:pt x="313459" y="536849"/>
                </a:lnTo>
                <a:lnTo>
                  <a:pt x="0" y="536849"/>
                </a:lnTo>
                <a:lnTo>
                  <a:pt x="0" y="429499"/>
                </a:lnTo>
                <a:lnTo>
                  <a:pt x="266832" y="0"/>
                </a:lnTo>
                <a:lnTo>
                  <a:pt x="468596" y="0"/>
                </a:lnTo>
                <a:lnTo>
                  <a:pt x="468596" y="413184"/>
                </a:lnTo>
                <a:lnTo>
                  <a:pt x="553164" y="413184"/>
                </a:lnTo>
                <a:lnTo>
                  <a:pt x="553164" y="536849"/>
                </a:lnTo>
                <a:lnTo>
                  <a:pt x="468596" y="536849"/>
                </a:lnTo>
                <a:lnTo>
                  <a:pt x="468596" y="704922"/>
                </a:lnTo>
                <a:lnTo>
                  <a:pt x="313459" y="704922"/>
                </a:lnTo>
                <a:close/>
                <a:moveTo>
                  <a:pt x="313459" y="413184"/>
                </a:moveTo>
                <a:lnTo>
                  <a:pt x="313459" y="154751"/>
                </a:lnTo>
                <a:cubicBezTo>
                  <a:pt x="290676" y="200317"/>
                  <a:pt x="154075" y="411060"/>
                  <a:pt x="154075" y="411060"/>
                </a:cubicBezTo>
                <a:lnTo>
                  <a:pt x="154075" y="413280"/>
                </a:lnTo>
                <a:lnTo>
                  <a:pt x="313459" y="413280"/>
                </a:lnTo>
                <a:close/>
              </a:path>
            </a:pathLst>
          </a:custGeom>
          <a:solidFill>
            <a:schemeClr val="accent4"/>
          </a:solidFill>
          <a:ln w="381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 name="Google Shape;301;g2800fc4f1ca_0_59"/>
          <p:cNvSpPr/>
          <p:nvPr/>
        </p:nvSpPr>
        <p:spPr>
          <a:xfrm>
            <a:off x="10419966" y="4591220"/>
            <a:ext cx="489931" cy="704053"/>
          </a:xfrm>
          <a:custGeom>
            <a:avLst/>
            <a:gdLst/>
            <a:ahLst/>
            <a:cxnLst/>
            <a:rect l="l" t="t" r="r" b="b"/>
            <a:pathLst>
              <a:path w="489931" h="704053" extrusionOk="0">
                <a:moveTo>
                  <a:pt x="462128" y="133126"/>
                </a:moveTo>
                <a:lnTo>
                  <a:pt x="193752" y="133126"/>
                </a:lnTo>
                <a:lnTo>
                  <a:pt x="178886" y="239608"/>
                </a:lnTo>
                <a:cubicBezTo>
                  <a:pt x="193752" y="237484"/>
                  <a:pt x="206592" y="237484"/>
                  <a:pt x="223583" y="237484"/>
                </a:cubicBezTo>
                <a:cubicBezTo>
                  <a:pt x="289615" y="237484"/>
                  <a:pt x="356709" y="252447"/>
                  <a:pt x="405750" y="287587"/>
                </a:cubicBezTo>
                <a:cubicBezTo>
                  <a:pt x="457977" y="322727"/>
                  <a:pt x="489932" y="380264"/>
                  <a:pt x="489932" y="461163"/>
                </a:cubicBezTo>
                <a:cubicBezTo>
                  <a:pt x="489932" y="590042"/>
                  <a:pt x="379202" y="704053"/>
                  <a:pt x="192787" y="704053"/>
                </a:cubicBezTo>
                <a:cubicBezTo>
                  <a:pt x="108606" y="704053"/>
                  <a:pt x="38326" y="684842"/>
                  <a:pt x="0" y="664665"/>
                </a:cubicBezTo>
                <a:lnTo>
                  <a:pt x="28769" y="543221"/>
                </a:lnTo>
                <a:cubicBezTo>
                  <a:pt x="59661" y="558184"/>
                  <a:pt x="122507" y="577298"/>
                  <a:pt x="185354" y="577298"/>
                </a:cubicBezTo>
                <a:cubicBezTo>
                  <a:pt x="252448" y="577298"/>
                  <a:pt x="323790" y="545344"/>
                  <a:pt x="323790" y="471879"/>
                </a:cubicBezTo>
                <a:cubicBezTo>
                  <a:pt x="323790" y="400537"/>
                  <a:pt x="267314" y="356805"/>
                  <a:pt x="128879" y="356805"/>
                </a:cubicBezTo>
                <a:cubicBezTo>
                  <a:pt x="90553" y="356805"/>
                  <a:pt x="63908" y="358929"/>
                  <a:pt x="35140" y="363177"/>
                </a:cubicBezTo>
                <a:lnTo>
                  <a:pt x="80899" y="0"/>
                </a:lnTo>
                <a:lnTo>
                  <a:pt x="462225" y="0"/>
                </a:lnTo>
                <a:lnTo>
                  <a:pt x="462225" y="133126"/>
                </a:lnTo>
                <a:close/>
              </a:path>
            </a:pathLst>
          </a:custGeom>
          <a:solidFill>
            <a:schemeClr val="accent5"/>
          </a:solidFill>
          <a:ln w="381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 name="Google Shape;302;g2800fc4f1ca_0_59"/>
          <p:cNvSpPr/>
          <p:nvPr/>
        </p:nvSpPr>
        <p:spPr>
          <a:xfrm>
            <a:off x="10402975" y="5349989"/>
            <a:ext cx="523815" cy="705426"/>
          </a:xfrm>
          <a:custGeom>
            <a:avLst/>
            <a:gdLst/>
            <a:ahLst/>
            <a:cxnLst/>
            <a:rect l="l" t="t" r="r" b="b"/>
            <a:pathLst>
              <a:path w="523815" h="705426" extrusionOk="0">
                <a:moveTo>
                  <a:pt x="449095" y="123687"/>
                </a:moveTo>
                <a:cubicBezTo>
                  <a:pt x="431236" y="122625"/>
                  <a:pt x="412314" y="123687"/>
                  <a:pt x="387021" y="125811"/>
                </a:cubicBezTo>
                <a:cubicBezTo>
                  <a:pt x="245013" y="137396"/>
                  <a:pt x="181878" y="209992"/>
                  <a:pt x="164018" y="289926"/>
                </a:cubicBezTo>
                <a:lnTo>
                  <a:pt x="167204" y="289926"/>
                </a:lnTo>
                <a:cubicBezTo>
                  <a:pt x="200896" y="255172"/>
                  <a:pt x="248199" y="235189"/>
                  <a:pt x="312398" y="235189"/>
                </a:cubicBezTo>
                <a:cubicBezTo>
                  <a:pt x="427085" y="235189"/>
                  <a:pt x="523816" y="316184"/>
                  <a:pt x="523816" y="458192"/>
                </a:cubicBezTo>
                <a:cubicBezTo>
                  <a:pt x="523816" y="593925"/>
                  <a:pt x="419651" y="705426"/>
                  <a:pt x="271369" y="705426"/>
                </a:cubicBezTo>
                <a:cubicBezTo>
                  <a:pt x="89394" y="705426"/>
                  <a:pt x="0" y="569694"/>
                  <a:pt x="0" y="406737"/>
                </a:cubicBezTo>
                <a:cubicBezTo>
                  <a:pt x="0" y="278438"/>
                  <a:pt x="47303" y="171087"/>
                  <a:pt x="120962" y="102738"/>
                </a:cubicBezTo>
                <a:cubicBezTo>
                  <a:pt x="189311" y="40664"/>
                  <a:pt x="277643" y="7069"/>
                  <a:pt x="384994" y="1759"/>
                </a:cubicBezTo>
                <a:cubicBezTo>
                  <a:pt x="414439" y="-364"/>
                  <a:pt x="433360" y="-364"/>
                  <a:pt x="449192" y="697"/>
                </a:cubicBezTo>
                <a:lnTo>
                  <a:pt x="449192" y="123687"/>
                </a:lnTo>
                <a:close/>
                <a:moveTo>
                  <a:pt x="361728" y="466591"/>
                </a:moveTo>
                <a:cubicBezTo>
                  <a:pt x="361728" y="403455"/>
                  <a:pt x="328037" y="348814"/>
                  <a:pt x="259687" y="348814"/>
                </a:cubicBezTo>
                <a:cubicBezTo>
                  <a:pt x="216535" y="348814"/>
                  <a:pt x="180816" y="375073"/>
                  <a:pt x="164984" y="409826"/>
                </a:cubicBezTo>
                <a:cubicBezTo>
                  <a:pt x="160736" y="418225"/>
                  <a:pt x="158708" y="430872"/>
                  <a:pt x="158708" y="449793"/>
                </a:cubicBezTo>
                <a:cubicBezTo>
                  <a:pt x="161894" y="522390"/>
                  <a:pt x="196552" y="587553"/>
                  <a:pt x="269148" y="587553"/>
                </a:cubicBezTo>
                <a:cubicBezTo>
                  <a:pt x="326009" y="587553"/>
                  <a:pt x="361728" y="536002"/>
                  <a:pt x="361728" y="466591"/>
                </a:cubicBezTo>
                <a:close/>
              </a:path>
            </a:pathLst>
          </a:custGeom>
          <a:solidFill>
            <a:schemeClr val="lt2"/>
          </a:solidFill>
          <a:ln w="38100"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 name="Google Shape;303;g2800fc4f1ca_0_59"/>
          <p:cNvSpPr txBox="1"/>
          <p:nvPr/>
        </p:nvSpPr>
        <p:spPr>
          <a:xfrm>
            <a:off x="7454755" y="1703863"/>
            <a:ext cx="2964148" cy="394447"/>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2800" b="0" i="0" u="none" strike="noStrike" cap="none">
                <a:solidFill>
                  <a:schemeClr val="lt1"/>
                </a:solidFill>
                <a:latin typeface="Calibri"/>
                <a:ea typeface="Calibri"/>
                <a:cs typeface="Calibri"/>
                <a:sym typeface="Calibri"/>
              </a:rPr>
              <a:t>Problem-Solving</a:t>
            </a:r>
            <a:endParaRPr/>
          </a:p>
        </p:txBody>
      </p:sp>
      <p:pic>
        <p:nvPicPr>
          <p:cNvPr id="304" name="Google Shape;304;g2800fc4f1ca_0_59" descr="Puzzle pieces with solid fill"/>
          <p:cNvPicPr preferRelativeResize="0"/>
          <p:nvPr/>
        </p:nvPicPr>
        <p:blipFill rotWithShape="1">
          <a:blip r:embed="rId3">
            <a:alphaModFix/>
          </a:blip>
          <a:srcRect/>
          <a:stretch/>
        </p:blipFill>
        <p:spPr>
          <a:xfrm>
            <a:off x="6898828" y="1662387"/>
            <a:ext cx="477398" cy="477398"/>
          </a:xfrm>
          <a:prstGeom prst="rect">
            <a:avLst/>
          </a:prstGeom>
          <a:noFill/>
          <a:ln>
            <a:noFill/>
          </a:ln>
        </p:spPr>
      </p:pic>
      <p:pic>
        <p:nvPicPr>
          <p:cNvPr id="305" name="Google Shape;305;g2800fc4f1ca_0_59" descr="Chat with solid fill"/>
          <p:cNvPicPr preferRelativeResize="0"/>
          <p:nvPr/>
        </p:nvPicPr>
        <p:blipFill rotWithShape="1">
          <a:blip r:embed="rId4">
            <a:alphaModFix/>
          </a:blip>
          <a:srcRect/>
          <a:stretch/>
        </p:blipFill>
        <p:spPr>
          <a:xfrm>
            <a:off x="6898828" y="3183057"/>
            <a:ext cx="477398" cy="477398"/>
          </a:xfrm>
          <a:prstGeom prst="rect">
            <a:avLst/>
          </a:prstGeom>
          <a:noFill/>
          <a:ln>
            <a:noFill/>
          </a:ln>
        </p:spPr>
      </p:pic>
      <p:pic>
        <p:nvPicPr>
          <p:cNvPr id="306" name="Google Shape;306;g2800fc4f1ca_0_59" descr="Internet Of Things with solid fill"/>
          <p:cNvPicPr preferRelativeResize="0"/>
          <p:nvPr/>
        </p:nvPicPr>
        <p:blipFill rotWithShape="1">
          <a:blip r:embed="rId5">
            <a:alphaModFix/>
          </a:blip>
          <a:srcRect/>
          <a:stretch/>
        </p:blipFill>
        <p:spPr>
          <a:xfrm>
            <a:off x="6898828" y="2422722"/>
            <a:ext cx="477398" cy="477398"/>
          </a:xfrm>
          <a:prstGeom prst="rect">
            <a:avLst/>
          </a:prstGeom>
          <a:noFill/>
          <a:ln>
            <a:noFill/>
          </a:ln>
        </p:spPr>
      </p:pic>
      <p:pic>
        <p:nvPicPr>
          <p:cNvPr id="307" name="Google Shape;307;g2800fc4f1ca_0_59" descr="GMO with solid fill"/>
          <p:cNvPicPr preferRelativeResize="0"/>
          <p:nvPr/>
        </p:nvPicPr>
        <p:blipFill rotWithShape="1">
          <a:blip r:embed="rId6">
            <a:alphaModFix/>
          </a:blip>
          <a:srcRect/>
          <a:stretch/>
        </p:blipFill>
        <p:spPr>
          <a:xfrm>
            <a:off x="6898828" y="3943295"/>
            <a:ext cx="477398" cy="477398"/>
          </a:xfrm>
          <a:prstGeom prst="rect">
            <a:avLst/>
          </a:prstGeom>
          <a:noFill/>
          <a:ln>
            <a:noFill/>
          </a:ln>
        </p:spPr>
      </p:pic>
      <p:pic>
        <p:nvPicPr>
          <p:cNvPr id="308" name="Google Shape;308;g2800fc4f1ca_0_59" descr="Cheers with solid fill"/>
          <p:cNvPicPr preferRelativeResize="0"/>
          <p:nvPr/>
        </p:nvPicPr>
        <p:blipFill rotWithShape="1">
          <a:blip r:embed="rId7">
            <a:alphaModFix/>
          </a:blip>
          <a:srcRect/>
          <a:stretch/>
        </p:blipFill>
        <p:spPr>
          <a:xfrm>
            <a:off x="6896500" y="4701399"/>
            <a:ext cx="482054" cy="482054"/>
          </a:xfrm>
          <a:prstGeom prst="rect">
            <a:avLst/>
          </a:prstGeom>
          <a:noFill/>
          <a:ln>
            <a:noFill/>
          </a:ln>
        </p:spPr>
      </p:pic>
      <p:pic>
        <p:nvPicPr>
          <p:cNvPr id="309" name="Google Shape;309;g2800fc4f1ca_0_59" descr="Research with solid fill"/>
          <p:cNvPicPr preferRelativeResize="0"/>
          <p:nvPr/>
        </p:nvPicPr>
        <p:blipFill rotWithShape="1">
          <a:blip r:embed="rId8">
            <a:alphaModFix/>
          </a:blip>
          <a:srcRect/>
          <a:stretch/>
        </p:blipFill>
        <p:spPr>
          <a:xfrm>
            <a:off x="6903348" y="5468485"/>
            <a:ext cx="468359" cy="468359"/>
          </a:xfrm>
          <a:prstGeom prst="rect">
            <a:avLst/>
          </a:prstGeom>
          <a:noFill/>
          <a:ln>
            <a:noFill/>
          </a:ln>
        </p:spPr>
      </p:pic>
      <p:sp>
        <p:nvSpPr>
          <p:cNvPr id="310" name="Google Shape;310;g2800fc4f1ca_0_59"/>
          <p:cNvSpPr txBox="1"/>
          <p:nvPr/>
        </p:nvSpPr>
        <p:spPr>
          <a:xfrm>
            <a:off x="7454755" y="2464198"/>
            <a:ext cx="2964148" cy="394447"/>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2800" b="0" i="0" u="none" strike="noStrike" cap="none">
                <a:solidFill>
                  <a:schemeClr val="lt1"/>
                </a:solidFill>
                <a:latin typeface="Calibri"/>
                <a:ea typeface="Calibri"/>
                <a:cs typeface="Calibri"/>
                <a:sym typeface="Calibri"/>
              </a:rPr>
              <a:t>Technical Aptitude</a:t>
            </a:r>
            <a:endParaRPr/>
          </a:p>
        </p:txBody>
      </p:sp>
      <p:sp>
        <p:nvSpPr>
          <p:cNvPr id="311" name="Google Shape;311;g2800fc4f1ca_0_59"/>
          <p:cNvSpPr txBox="1"/>
          <p:nvPr/>
        </p:nvSpPr>
        <p:spPr>
          <a:xfrm>
            <a:off x="7454755" y="3224533"/>
            <a:ext cx="2964148" cy="394447"/>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2800" b="0" i="0" u="none" strike="noStrike" cap="none">
                <a:solidFill>
                  <a:srgbClr val="0C0C0C"/>
                </a:solidFill>
                <a:latin typeface="Calibri"/>
                <a:ea typeface="Calibri"/>
                <a:cs typeface="Calibri"/>
                <a:sym typeface="Calibri"/>
              </a:rPr>
              <a:t>Communication</a:t>
            </a:r>
            <a:endParaRPr/>
          </a:p>
        </p:txBody>
      </p:sp>
      <p:sp>
        <p:nvSpPr>
          <p:cNvPr id="312" name="Google Shape;312;g2800fc4f1ca_0_59"/>
          <p:cNvSpPr txBox="1"/>
          <p:nvPr/>
        </p:nvSpPr>
        <p:spPr>
          <a:xfrm>
            <a:off x="7454755" y="3984771"/>
            <a:ext cx="2964148" cy="394447"/>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2800" b="0" i="0" u="none" strike="noStrike" cap="none">
                <a:solidFill>
                  <a:srgbClr val="0C0C0C"/>
                </a:solidFill>
                <a:latin typeface="Calibri"/>
                <a:ea typeface="Calibri"/>
                <a:cs typeface="Calibri"/>
                <a:sym typeface="Calibri"/>
              </a:rPr>
              <a:t>Adaptability</a:t>
            </a:r>
            <a:endParaRPr/>
          </a:p>
        </p:txBody>
      </p:sp>
      <p:sp>
        <p:nvSpPr>
          <p:cNvPr id="313" name="Google Shape;313;g2800fc4f1ca_0_59"/>
          <p:cNvSpPr txBox="1"/>
          <p:nvPr/>
        </p:nvSpPr>
        <p:spPr>
          <a:xfrm>
            <a:off x="7454755" y="4745203"/>
            <a:ext cx="2964148" cy="394447"/>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2800" b="0" i="0" u="none" strike="noStrike" cap="none">
                <a:solidFill>
                  <a:schemeClr val="lt1"/>
                </a:solidFill>
                <a:latin typeface="Calibri"/>
                <a:ea typeface="Calibri"/>
                <a:cs typeface="Calibri"/>
                <a:sym typeface="Calibri"/>
              </a:rPr>
              <a:t>Teamwork</a:t>
            </a:r>
            <a:endParaRPr/>
          </a:p>
        </p:txBody>
      </p:sp>
      <p:sp>
        <p:nvSpPr>
          <p:cNvPr id="314" name="Google Shape;314;g2800fc4f1ca_0_59"/>
          <p:cNvSpPr txBox="1"/>
          <p:nvPr/>
        </p:nvSpPr>
        <p:spPr>
          <a:xfrm>
            <a:off x="7454755" y="5505441"/>
            <a:ext cx="2964148" cy="394447"/>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2800" b="0" i="0" u="none" strike="noStrike" cap="none">
                <a:solidFill>
                  <a:schemeClr val="lt1"/>
                </a:solidFill>
                <a:latin typeface="Calibri"/>
                <a:ea typeface="Calibri"/>
                <a:cs typeface="Calibri"/>
                <a:sym typeface="Calibri"/>
              </a:rPr>
              <a:t>Analytical Thinking</a:t>
            </a:r>
            <a:endParaRPr/>
          </a:p>
        </p:txBody>
      </p:sp>
      <p:grpSp>
        <p:nvGrpSpPr>
          <p:cNvPr id="315" name="Google Shape;315;g2800fc4f1ca_0_59"/>
          <p:cNvGrpSpPr/>
          <p:nvPr/>
        </p:nvGrpSpPr>
        <p:grpSpPr>
          <a:xfrm>
            <a:off x="326373" y="1965207"/>
            <a:ext cx="3657600" cy="3657600"/>
            <a:chOff x="326373" y="1965207"/>
            <a:chExt cx="3657600" cy="3657600"/>
          </a:xfrm>
        </p:grpSpPr>
        <p:sp>
          <p:nvSpPr>
            <p:cNvPr id="316" name="Google Shape;316;g2800fc4f1ca_0_59"/>
            <p:cNvSpPr/>
            <p:nvPr/>
          </p:nvSpPr>
          <p:spPr>
            <a:xfrm>
              <a:off x="326373" y="1965207"/>
              <a:ext cx="3657600" cy="3657600"/>
            </a:xfrm>
            <a:custGeom>
              <a:avLst/>
              <a:gdLst/>
              <a:ahLst/>
              <a:cxnLst/>
              <a:rect l="l" t="t" r="r" b="b"/>
              <a:pathLst>
                <a:path w="2598380" h="2598380" extrusionOk="0">
                  <a:moveTo>
                    <a:pt x="2598380" y="1299190"/>
                  </a:moveTo>
                  <a:cubicBezTo>
                    <a:pt x="2598380" y="2016713"/>
                    <a:pt x="2016713" y="2598381"/>
                    <a:pt x="1299190" y="2598381"/>
                  </a:cubicBezTo>
                  <a:cubicBezTo>
                    <a:pt x="581667" y="2598381"/>
                    <a:pt x="0" y="2016713"/>
                    <a:pt x="0" y="1299190"/>
                  </a:cubicBezTo>
                  <a:cubicBezTo>
                    <a:pt x="0" y="581667"/>
                    <a:pt x="581667" y="0"/>
                    <a:pt x="1299190" y="0"/>
                  </a:cubicBezTo>
                  <a:cubicBezTo>
                    <a:pt x="2016713" y="0"/>
                    <a:pt x="2598380" y="581667"/>
                    <a:pt x="2598380" y="12991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 name="Google Shape;317;g2800fc4f1ca_0_59"/>
            <p:cNvSpPr/>
            <p:nvPr/>
          </p:nvSpPr>
          <p:spPr>
            <a:xfrm>
              <a:off x="783573" y="2422407"/>
              <a:ext cx="2743200" cy="2743200"/>
            </a:xfrm>
            <a:custGeom>
              <a:avLst/>
              <a:gdLst/>
              <a:ahLst/>
              <a:cxnLst/>
              <a:rect l="l" t="t" r="r" b="b"/>
              <a:pathLst>
                <a:path w="2598380" h="2598380" extrusionOk="0">
                  <a:moveTo>
                    <a:pt x="2598380" y="1299190"/>
                  </a:moveTo>
                  <a:cubicBezTo>
                    <a:pt x="2598380" y="2016713"/>
                    <a:pt x="2016713" y="2598381"/>
                    <a:pt x="1299190" y="2598381"/>
                  </a:cubicBezTo>
                  <a:cubicBezTo>
                    <a:pt x="581667" y="2598381"/>
                    <a:pt x="0" y="2016713"/>
                    <a:pt x="0" y="1299190"/>
                  </a:cubicBezTo>
                  <a:cubicBezTo>
                    <a:pt x="0" y="581667"/>
                    <a:pt x="581667" y="0"/>
                    <a:pt x="1299190" y="0"/>
                  </a:cubicBezTo>
                  <a:cubicBezTo>
                    <a:pt x="2016713" y="0"/>
                    <a:pt x="2598380" y="581667"/>
                    <a:pt x="2598380" y="129919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 name="Google Shape;318;g2800fc4f1ca_0_59"/>
            <p:cNvSpPr txBox="1"/>
            <p:nvPr/>
          </p:nvSpPr>
          <p:spPr>
            <a:xfrm>
              <a:off x="943216" y="2872630"/>
              <a:ext cx="2423914" cy="1842754"/>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2800" b="1" i="0" u="none" strike="noStrike" cap="none">
                  <a:solidFill>
                    <a:schemeClr val="accent5"/>
                  </a:solidFill>
                  <a:latin typeface="Calibri"/>
                  <a:ea typeface="Calibri"/>
                  <a:cs typeface="Calibri"/>
                  <a:sym typeface="Calibri"/>
                </a:rPr>
                <a:t>Common Skills in Clean Energy</a:t>
              </a:r>
              <a:endParaRPr sz="1800" b="1" i="0" u="none" strike="noStrike" cap="none">
                <a:solidFill>
                  <a:schemeClr val="accent5"/>
                </a:solidFill>
                <a:latin typeface="Calibri"/>
                <a:ea typeface="Calibri"/>
                <a:cs typeface="Calibri"/>
                <a:sym typeface="Calibri"/>
              </a:endParaRPr>
            </a:p>
          </p:txBody>
        </p:sp>
      </p:grpSp>
      <p:sp>
        <p:nvSpPr>
          <p:cNvPr id="319" name="Google Shape;319;g2800fc4f1ca_0_59"/>
          <p:cNvSpPr txBox="1"/>
          <p:nvPr/>
        </p:nvSpPr>
        <p:spPr>
          <a:xfrm>
            <a:off x="6476749" y="6431975"/>
            <a:ext cx="47265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10: Evaluating a Career in Clean Energy and Climate-Tech</a:t>
            </a:r>
            <a:endParaRPr sz="1200"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4"/>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14</a:t>
            </a:fld>
            <a:endParaRPr sz="1200"/>
          </a:p>
        </p:txBody>
      </p:sp>
      <p:sp>
        <p:nvSpPr>
          <p:cNvPr id="327" name="Google Shape;327;p14"/>
          <p:cNvSpPr txBox="1">
            <a:spLocks noGrp="1"/>
          </p:cNvSpPr>
          <p:nvPr>
            <p:ph type="title"/>
          </p:nvPr>
        </p:nvSpPr>
        <p:spPr>
          <a:xfrm>
            <a:off x="304800" y="228599"/>
            <a:ext cx="11582400" cy="526500"/>
          </a:xfrm>
          <a:prstGeom prst="rect">
            <a:avLst/>
          </a:prstGeom>
          <a:noFill/>
          <a:ln>
            <a:noFill/>
          </a:ln>
        </p:spPr>
        <p:txBody>
          <a:bodyPr spcFirstLastPara="1" wrap="square" lIns="0" tIns="0" rIns="0" bIns="0" anchor="t" anchorCtr="0">
            <a:spAutoFit/>
          </a:bodyPr>
          <a:lstStyle/>
          <a:p>
            <a:pPr marL="4762" lvl="0" indent="-4762" algn="ctr" rtl="0">
              <a:lnSpc>
                <a:spcPct val="90000"/>
              </a:lnSpc>
              <a:spcBef>
                <a:spcPts val="0"/>
              </a:spcBef>
              <a:spcAft>
                <a:spcPts val="0"/>
              </a:spcAft>
              <a:buSzPts val="4800"/>
              <a:buNone/>
            </a:pPr>
            <a:r>
              <a:rPr lang="en-US" sz="3800"/>
              <a:t>Climate Watch: Video </a:t>
            </a:r>
            <a:endParaRPr sz="3800"/>
          </a:p>
        </p:txBody>
      </p:sp>
      <p:sp>
        <p:nvSpPr>
          <p:cNvPr id="328" name="Google Shape;328;p14"/>
          <p:cNvSpPr txBox="1"/>
          <p:nvPr/>
        </p:nvSpPr>
        <p:spPr>
          <a:xfrm>
            <a:off x="6476749" y="6431975"/>
            <a:ext cx="47265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10: Evaluating a Career in Clean Energy and Climate-Tech</a:t>
            </a:r>
            <a:endParaRPr sz="1200" i="0" u="none" strike="noStrike" cap="none">
              <a:solidFill>
                <a:srgbClr val="000000"/>
              </a:solidFill>
              <a:latin typeface="Calibri"/>
              <a:ea typeface="Calibri"/>
              <a:cs typeface="Calibri"/>
              <a:sym typeface="Calibri"/>
            </a:endParaRPr>
          </a:p>
        </p:txBody>
      </p:sp>
      <p:pic>
        <p:nvPicPr>
          <p:cNvPr id="2" name="Online Media 1" title="Working in Geothermal | Lesson 10: Evaluating a Career in Clean Energy/Climate-Tech">
            <a:hlinkClick r:id="" action="ppaction://media"/>
            <a:extLst>
              <a:ext uri="{FF2B5EF4-FFF2-40B4-BE49-F238E27FC236}">
                <a16:creationId xmlns:a16="http://schemas.microsoft.com/office/drawing/2014/main" id="{3CBD05B3-5A3E-E15F-F415-8A4BBF70776D}"/>
              </a:ext>
            </a:extLst>
          </p:cNvPr>
          <p:cNvPicPr>
            <a:picLocks noRot="1" noChangeAspect="1"/>
          </p:cNvPicPr>
          <p:nvPr>
            <a:videoFile r:link="rId1"/>
          </p:nvPr>
        </p:nvPicPr>
        <p:blipFill>
          <a:blip r:embed="rId4"/>
          <a:stretch>
            <a:fillRect/>
          </a:stretch>
        </p:blipFill>
        <p:spPr>
          <a:xfrm>
            <a:off x="1696766" y="1113263"/>
            <a:ext cx="8790763" cy="49660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g31870c6dc91_0_29"/>
          <p:cNvPicPr preferRelativeResize="0"/>
          <p:nvPr/>
        </p:nvPicPr>
        <p:blipFill rotWithShape="1">
          <a:blip r:embed="rId3">
            <a:alphaModFix amt="5000"/>
          </a:blip>
          <a:srcRect l="1293" r="5666"/>
          <a:stretch/>
        </p:blipFill>
        <p:spPr>
          <a:xfrm>
            <a:off x="0" y="1563750"/>
            <a:ext cx="12192001" cy="5294251"/>
          </a:xfrm>
          <a:prstGeom prst="rect">
            <a:avLst/>
          </a:prstGeom>
          <a:noFill/>
          <a:ln>
            <a:noFill/>
          </a:ln>
        </p:spPr>
      </p:pic>
      <p:sp>
        <p:nvSpPr>
          <p:cNvPr id="335" name="Google Shape;335;g31870c6dc91_0_29"/>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15</a:t>
            </a:fld>
            <a:endParaRPr sz="1200"/>
          </a:p>
        </p:txBody>
      </p:sp>
      <p:sp>
        <p:nvSpPr>
          <p:cNvPr id="336" name="Google Shape;336;g31870c6dc91_0_29"/>
          <p:cNvSpPr txBox="1"/>
          <p:nvPr/>
        </p:nvSpPr>
        <p:spPr>
          <a:xfrm>
            <a:off x="1719450" y="1986300"/>
            <a:ext cx="5315100" cy="10527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4800"/>
              <a:buFont typeface="Arial"/>
              <a:buNone/>
            </a:pPr>
            <a:r>
              <a:rPr lang="en-US" sz="3800" b="1">
                <a:solidFill>
                  <a:srgbClr val="0B5394"/>
                </a:solidFill>
                <a:latin typeface="Calibri"/>
                <a:ea typeface="Calibri"/>
                <a:cs typeface="Calibri"/>
                <a:sym typeface="Calibri"/>
              </a:rPr>
              <a:t>Climate Watch </a:t>
            </a:r>
            <a:br>
              <a:rPr lang="en-US" sz="3800" b="1">
                <a:solidFill>
                  <a:srgbClr val="0B5394"/>
                </a:solidFill>
                <a:latin typeface="Calibri"/>
                <a:ea typeface="Calibri"/>
                <a:cs typeface="Calibri"/>
                <a:sym typeface="Calibri"/>
              </a:rPr>
            </a:br>
            <a:r>
              <a:rPr lang="en-US" sz="3800" b="1">
                <a:solidFill>
                  <a:srgbClr val="0B5394"/>
                </a:solidFill>
                <a:latin typeface="Calibri"/>
                <a:ea typeface="Calibri"/>
                <a:cs typeface="Calibri"/>
                <a:sym typeface="Calibri"/>
              </a:rPr>
              <a:t>Discussion</a:t>
            </a:r>
            <a:endParaRPr sz="3800" b="1">
              <a:solidFill>
                <a:srgbClr val="0065A4"/>
              </a:solidFill>
              <a:latin typeface="Calibri"/>
              <a:ea typeface="Calibri"/>
              <a:cs typeface="Calibri"/>
              <a:sym typeface="Calibri"/>
            </a:endParaRPr>
          </a:p>
        </p:txBody>
      </p:sp>
      <p:cxnSp>
        <p:nvCxnSpPr>
          <p:cNvPr id="337" name="Google Shape;337;g31870c6dc91_0_29"/>
          <p:cNvCxnSpPr/>
          <p:nvPr/>
        </p:nvCxnSpPr>
        <p:spPr>
          <a:xfrm rot="10800000" flipH="1">
            <a:off x="0" y="316775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338" name="Google Shape;338;g31870c6dc91_0_29"/>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339" name="Google Shape;339;g31870c6dc91_0_29"/>
          <p:cNvSpPr txBox="1"/>
          <p:nvPr/>
        </p:nvSpPr>
        <p:spPr>
          <a:xfrm>
            <a:off x="6507900" y="1212950"/>
            <a:ext cx="4989000" cy="3639417"/>
          </a:xfrm>
          <a:prstGeom prst="rect">
            <a:avLst/>
          </a:prstGeom>
          <a:noFill/>
          <a:ln>
            <a:noFill/>
          </a:ln>
        </p:spPr>
        <p:txBody>
          <a:bodyPr spcFirstLastPara="1" wrap="square" lIns="91425" tIns="45700" rIns="91425" bIns="45700" anchor="t" anchorCtr="0">
            <a:spAutoFit/>
          </a:bodyPr>
          <a:lstStyle/>
          <a:p>
            <a:pPr marL="438912" lvl="0" indent="-371856" algn="l" rtl="0">
              <a:spcBef>
                <a:spcPts val="1500"/>
              </a:spcBef>
              <a:spcAft>
                <a:spcPts val="0"/>
              </a:spcAft>
              <a:buClr>
                <a:schemeClr val="dk1"/>
              </a:buClr>
              <a:buSzPts val="2400"/>
              <a:buFont typeface="Calibri"/>
              <a:buAutoNum type="arabicPeriod"/>
            </a:pPr>
            <a:r>
              <a:rPr lang="en-US" sz="2400" dirty="0">
                <a:solidFill>
                  <a:schemeClr val="dk1"/>
                </a:solidFill>
                <a:latin typeface="Calibri"/>
                <a:ea typeface="Calibri"/>
                <a:cs typeface="Calibri"/>
                <a:sym typeface="Calibri"/>
              </a:rPr>
              <a:t>What skills does Eric use on the job?</a:t>
            </a:r>
            <a:endParaRPr sz="2400" dirty="0">
              <a:solidFill>
                <a:schemeClr val="dk1"/>
              </a:solidFill>
              <a:latin typeface="Calibri"/>
              <a:ea typeface="Calibri"/>
              <a:cs typeface="Calibri"/>
              <a:sym typeface="Calibri"/>
            </a:endParaRPr>
          </a:p>
          <a:p>
            <a:pPr marL="438912" lvl="0" indent="-371856" algn="l" rtl="0">
              <a:spcBef>
                <a:spcPts val="1500"/>
              </a:spcBef>
              <a:spcAft>
                <a:spcPts val="1500"/>
              </a:spcAft>
              <a:buClr>
                <a:schemeClr val="dk1"/>
              </a:buClr>
              <a:buSzPts val="2400"/>
              <a:buFont typeface="Calibri"/>
              <a:buAutoNum type="arabicPeriod"/>
            </a:pPr>
            <a:r>
              <a:rPr lang="en-US" sz="2400" dirty="0">
                <a:solidFill>
                  <a:schemeClr val="dk1"/>
                </a:solidFill>
                <a:latin typeface="Calibri"/>
                <a:ea typeface="Calibri"/>
                <a:cs typeface="Calibri"/>
                <a:sym typeface="Calibri"/>
              </a:rPr>
              <a:t>What are some ways that Eric learned new technical skills?</a:t>
            </a:r>
          </a:p>
          <a:p>
            <a:pPr marL="438912" lvl="0" indent="-371856" algn="l" rtl="0">
              <a:spcBef>
                <a:spcPts val="1500"/>
              </a:spcBef>
              <a:spcAft>
                <a:spcPts val="1500"/>
              </a:spcAft>
              <a:buClr>
                <a:schemeClr val="dk1"/>
              </a:buClr>
              <a:buSzPts val="2400"/>
              <a:buFont typeface="Calibri"/>
              <a:buAutoNum type="arabicPeriod"/>
            </a:pPr>
            <a:r>
              <a:rPr lang="en-US" sz="2400" dirty="0">
                <a:solidFill>
                  <a:schemeClr val="dk1"/>
                </a:solidFill>
                <a:latin typeface="Calibri"/>
                <a:ea typeface="Calibri"/>
                <a:cs typeface="Calibri"/>
                <a:sym typeface="Calibri"/>
              </a:rPr>
              <a:t>What stands out to you about Eric’s career discovery journey so far?</a:t>
            </a:r>
            <a:endParaRPr sz="2400" dirty="0">
              <a:solidFill>
                <a:schemeClr val="dk1"/>
              </a:solidFill>
              <a:latin typeface="Calibri"/>
              <a:ea typeface="Calibri"/>
              <a:cs typeface="Calibri"/>
              <a:sym typeface="Calibri"/>
            </a:endParaRPr>
          </a:p>
        </p:txBody>
      </p:sp>
      <p:pic>
        <p:nvPicPr>
          <p:cNvPr id="340" name="Google Shape;340;g31870c6dc91_0_29"/>
          <p:cNvPicPr preferRelativeResize="0"/>
          <p:nvPr/>
        </p:nvPicPr>
        <p:blipFill rotWithShape="1">
          <a:blip r:embed="rId4">
            <a:alphaModFix/>
          </a:blip>
          <a:srcRect l="36661" t="17600" r="51346" b="62560"/>
          <a:stretch/>
        </p:blipFill>
        <p:spPr>
          <a:xfrm>
            <a:off x="304800" y="2293650"/>
            <a:ext cx="1009852" cy="910501"/>
          </a:xfrm>
          <a:prstGeom prst="rect">
            <a:avLst/>
          </a:prstGeom>
          <a:noFill/>
          <a:ln>
            <a:noFill/>
          </a:ln>
        </p:spPr>
      </p:pic>
      <p:sp>
        <p:nvSpPr>
          <p:cNvPr id="341" name="Google Shape;341;g31870c6dc91_0_29"/>
          <p:cNvSpPr txBox="1"/>
          <p:nvPr/>
        </p:nvSpPr>
        <p:spPr>
          <a:xfrm>
            <a:off x="6476749" y="6431975"/>
            <a:ext cx="47265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10: Evaluating a Career in Clean Energy and Climate-Tech</a:t>
            </a:r>
            <a:endParaRPr sz="1200" i="0" u="none" strike="noStrike" cap="non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30386d72336_0_84"/>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16</a:t>
            </a:fld>
            <a:endParaRPr/>
          </a:p>
        </p:txBody>
      </p:sp>
      <p:sp>
        <p:nvSpPr>
          <p:cNvPr id="348" name="Google Shape;348;g30386d72336_0_84"/>
          <p:cNvSpPr txBox="1">
            <a:spLocks noGrp="1"/>
          </p:cNvSpPr>
          <p:nvPr>
            <p:ph type="title"/>
          </p:nvPr>
        </p:nvSpPr>
        <p:spPr>
          <a:xfrm>
            <a:off x="1242375" y="2405375"/>
            <a:ext cx="3732900" cy="526500"/>
          </a:xfrm>
          <a:prstGeom prst="rect">
            <a:avLst/>
          </a:prstGeom>
          <a:noFill/>
          <a:ln>
            <a:noFill/>
          </a:ln>
        </p:spPr>
        <p:txBody>
          <a:bodyPr spcFirstLastPara="1" wrap="square" lIns="0" tIns="0" rIns="0" bIns="0" anchor="t" anchorCtr="0">
            <a:spAutoFit/>
          </a:bodyPr>
          <a:lstStyle/>
          <a:p>
            <a:pPr marL="0" lvl="0" indent="0" algn="ctr" rtl="0">
              <a:lnSpc>
                <a:spcPct val="90000"/>
              </a:lnSpc>
              <a:spcBef>
                <a:spcPts val="0"/>
              </a:spcBef>
              <a:spcAft>
                <a:spcPts val="0"/>
              </a:spcAft>
              <a:buSzPts val="4800"/>
              <a:buNone/>
            </a:pPr>
            <a:r>
              <a:rPr lang="en-US"/>
              <a:t>Group Activity</a:t>
            </a:r>
            <a:endParaRPr/>
          </a:p>
        </p:txBody>
      </p:sp>
      <p:sp>
        <p:nvSpPr>
          <p:cNvPr id="349" name="Google Shape;349;g30386d72336_0_84"/>
          <p:cNvSpPr txBox="1">
            <a:spLocks noGrp="1"/>
          </p:cNvSpPr>
          <p:nvPr>
            <p:ph type="body" idx="1"/>
          </p:nvPr>
        </p:nvSpPr>
        <p:spPr>
          <a:xfrm>
            <a:off x="6476750" y="1550325"/>
            <a:ext cx="5044500" cy="3684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2600" b="1">
                <a:solidFill>
                  <a:schemeClr val="dk1"/>
                </a:solidFill>
              </a:rPr>
              <a:t>Career Interest Discovery</a:t>
            </a:r>
            <a:endParaRPr sz="2600" b="1">
              <a:solidFill>
                <a:schemeClr val="dk1"/>
              </a:solidFill>
            </a:endParaRPr>
          </a:p>
          <a:p>
            <a:pPr marL="914400" lvl="0" indent="-393700" algn="l" rtl="0">
              <a:lnSpc>
                <a:spcPct val="100000"/>
              </a:lnSpc>
              <a:spcBef>
                <a:spcPts val="1000"/>
              </a:spcBef>
              <a:spcAft>
                <a:spcPts val="0"/>
              </a:spcAft>
              <a:buClr>
                <a:schemeClr val="dk1"/>
              </a:buClr>
              <a:buSzPts val="2600"/>
              <a:buAutoNum type="arabicPeriod"/>
            </a:pPr>
            <a:r>
              <a:rPr lang="en-US" sz="2600">
                <a:solidFill>
                  <a:schemeClr val="dk1"/>
                </a:solidFill>
              </a:rPr>
              <a:t>Begin to develop a career interest profile.</a:t>
            </a:r>
            <a:endParaRPr sz="2600">
              <a:solidFill>
                <a:schemeClr val="dk1"/>
              </a:solidFill>
            </a:endParaRPr>
          </a:p>
          <a:p>
            <a:pPr marL="914400" lvl="0" indent="-393700" algn="l" rtl="0">
              <a:lnSpc>
                <a:spcPct val="100000"/>
              </a:lnSpc>
              <a:spcBef>
                <a:spcPts val="1000"/>
              </a:spcBef>
              <a:spcAft>
                <a:spcPts val="0"/>
              </a:spcAft>
              <a:buClr>
                <a:schemeClr val="dk1"/>
              </a:buClr>
              <a:buSzPts val="2600"/>
              <a:buAutoNum type="arabicPeriod"/>
            </a:pPr>
            <a:r>
              <a:rPr lang="en-US" sz="2600">
                <a:solidFill>
                  <a:schemeClr val="dk1"/>
                </a:solidFill>
              </a:rPr>
              <a:t>Discuss your answers with your small group.</a:t>
            </a:r>
            <a:endParaRPr sz="2600">
              <a:solidFill>
                <a:schemeClr val="dk1"/>
              </a:solidFill>
            </a:endParaRPr>
          </a:p>
          <a:p>
            <a:pPr marL="914400" lvl="0" indent="-393700" algn="l" rtl="0">
              <a:lnSpc>
                <a:spcPct val="100000"/>
              </a:lnSpc>
              <a:spcBef>
                <a:spcPts val="1000"/>
              </a:spcBef>
              <a:spcAft>
                <a:spcPts val="1000"/>
              </a:spcAft>
              <a:buClr>
                <a:schemeClr val="dk1"/>
              </a:buClr>
              <a:buSzPts val="2600"/>
              <a:buAutoNum type="arabicPeriod"/>
            </a:pPr>
            <a:r>
              <a:rPr lang="en-US" sz="2600">
                <a:solidFill>
                  <a:schemeClr val="dk1"/>
                </a:solidFill>
              </a:rPr>
              <a:t>Help each other uncover insights from your reflections.</a:t>
            </a:r>
            <a:endParaRPr sz="2600"/>
          </a:p>
        </p:txBody>
      </p:sp>
      <p:pic>
        <p:nvPicPr>
          <p:cNvPr id="350" name="Google Shape;350;g30386d72336_0_84"/>
          <p:cNvPicPr preferRelativeResize="0"/>
          <p:nvPr/>
        </p:nvPicPr>
        <p:blipFill rotWithShape="1">
          <a:blip r:embed="rId3">
            <a:alphaModFix/>
          </a:blip>
          <a:srcRect/>
          <a:stretch/>
        </p:blipFill>
        <p:spPr>
          <a:xfrm>
            <a:off x="304803" y="2297566"/>
            <a:ext cx="937575" cy="891275"/>
          </a:xfrm>
          <a:prstGeom prst="rect">
            <a:avLst/>
          </a:prstGeom>
          <a:noFill/>
          <a:ln>
            <a:noFill/>
          </a:ln>
        </p:spPr>
      </p:pic>
      <p:sp>
        <p:nvSpPr>
          <p:cNvPr id="351" name="Google Shape;351;g30386d72336_0_84"/>
          <p:cNvSpPr txBox="1"/>
          <p:nvPr/>
        </p:nvSpPr>
        <p:spPr>
          <a:xfrm>
            <a:off x="6476749" y="6431975"/>
            <a:ext cx="47265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10: Evaluating a Career in Clean Energy and Climate-Tech</a:t>
            </a:r>
            <a:endParaRPr sz="1200"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31768c8bbbb_0_237"/>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17</a:t>
            </a:fld>
            <a:endParaRPr/>
          </a:p>
        </p:txBody>
      </p:sp>
      <p:sp>
        <p:nvSpPr>
          <p:cNvPr id="358" name="Google Shape;358;g31768c8bbbb_0_237"/>
          <p:cNvSpPr txBox="1">
            <a:spLocks noGrp="1"/>
          </p:cNvSpPr>
          <p:nvPr>
            <p:ph type="body" idx="1"/>
          </p:nvPr>
        </p:nvSpPr>
        <p:spPr>
          <a:xfrm>
            <a:off x="6420250" y="1914475"/>
            <a:ext cx="5401200" cy="34776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en-US" sz="2400" b="0"/>
              <a:t>Understand that your career fit matters.</a:t>
            </a:r>
            <a:endParaRPr sz="2400" b="0"/>
          </a:p>
          <a:p>
            <a:pPr marL="457200" lvl="0" indent="-355600" algn="l" rtl="0">
              <a:lnSpc>
                <a:spcPct val="100000"/>
              </a:lnSpc>
              <a:spcBef>
                <a:spcPts val="1000"/>
              </a:spcBef>
              <a:spcAft>
                <a:spcPts val="0"/>
              </a:spcAft>
              <a:buSzPts val="2000"/>
              <a:buChar char="●"/>
            </a:pPr>
            <a:r>
              <a:rPr lang="en-US" sz="2400" b="0"/>
              <a:t>Clean energy careers are diverse and interconnected.</a:t>
            </a:r>
            <a:endParaRPr sz="2400" b="0"/>
          </a:p>
          <a:p>
            <a:pPr marL="457200" lvl="0" indent="-355600" algn="l" rtl="0">
              <a:lnSpc>
                <a:spcPct val="100000"/>
              </a:lnSpc>
              <a:spcBef>
                <a:spcPts val="1000"/>
              </a:spcBef>
              <a:spcAft>
                <a:spcPts val="0"/>
              </a:spcAft>
              <a:buSzPts val="2000"/>
              <a:buChar char="●"/>
            </a:pPr>
            <a:r>
              <a:rPr lang="en-US" sz="2400" b="0"/>
              <a:t>Personal reflection is an important part of career exploration.</a:t>
            </a:r>
            <a:endParaRPr sz="2400" b="0"/>
          </a:p>
          <a:p>
            <a:pPr marL="457200" lvl="0" indent="-355600" algn="l" rtl="0">
              <a:lnSpc>
                <a:spcPct val="100000"/>
              </a:lnSpc>
              <a:spcBef>
                <a:spcPts val="1000"/>
              </a:spcBef>
              <a:spcAft>
                <a:spcPts val="1000"/>
              </a:spcAft>
              <a:buSzPts val="2000"/>
              <a:buChar char="●"/>
            </a:pPr>
            <a:r>
              <a:rPr lang="en-US" sz="2400" b="0"/>
              <a:t>The clean energy transition needs many different skill sets.</a:t>
            </a:r>
            <a:endParaRPr sz="2400" b="0"/>
          </a:p>
        </p:txBody>
      </p:sp>
      <p:pic>
        <p:nvPicPr>
          <p:cNvPr id="359" name="Google Shape;359;g31768c8bbbb_0_237"/>
          <p:cNvPicPr preferRelativeResize="0">
            <a:picLocks noGrp="1"/>
          </p:cNvPicPr>
          <p:nvPr>
            <p:ph type="pic" idx="2"/>
          </p:nvPr>
        </p:nvPicPr>
        <p:blipFill rotWithShape="1">
          <a:blip r:embed="rId3">
            <a:alphaModFix/>
          </a:blip>
          <a:srcRect l="9651" r="9651"/>
          <a:stretch/>
        </p:blipFill>
        <p:spPr>
          <a:xfrm>
            <a:off x="508000" y="976825"/>
            <a:ext cx="4606500" cy="4001100"/>
          </a:xfrm>
          <a:prstGeom prst="rect">
            <a:avLst/>
          </a:prstGeom>
        </p:spPr>
      </p:pic>
      <p:sp>
        <p:nvSpPr>
          <p:cNvPr id="360" name="Google Shape;360;g31768c8bbbb_0_237"/>
          <p:cNvSpPr txBox="1"/>
          <p:nvPr/>
        </p:nvSpPr>
        <p:spPr>
          <a:xfrm>
            <a:off x="6476749" y="6431975"/>
            <a:ext cx="47265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10: Evaluating a Career in Clean Energy and Climate-Tech</a:t>
            </a:r>
            <a:endParaRPr sz="1200" i="0" u="none" strike="noStrike" cap="none">
              <a:solidFill>
                <a:srgbClr val="000000"/>
              </a:solidFill>
              <a:latin typeface="Calibri"/>
              <a:ea typeface="Calibri"/>
              <a:cs typeface="Calibri"/>
              <a:sym typeface="Calibri"/>
            </a:endParaRPr>
          </a:p>
        </p:txBody>
      </p:sp>
      <p:cxnSp>
        <p:nvCxnSpPr>
          <p:cNvPr id="361" name="Google Shape;361;g31768c8bbbb_0_237"/>
          <p:cNvCxnSpPr/>
          <p:nvPr/>
        </p:nvCxnSpPr>
        <p:spPr>
          <a:xfrm rot="10800000" flipH="1">
            <a:off x="6184725" y="1567525"/>
            <a:ext cx="6039900" cy="26400"/>
          </a:xfrm>
          <a:prstGeom prst="straightConnector1">
            <a:avLst/>
          </a:prstGeom>
          <a:noFill/>
          <a:ln w="19050" cap="flat" cmpd="sng">
            <a:solidFill>
              <a:srgbClr val="0065A4"/>
            </a:solidFill>
            <a:prstDash val="solid"/>
            <a:miter lim="800000"/>
            <a:headEnd type="none" w="sm" len="sm"/>
            <a:tailEnd type="none" w="sm" len="sm"/>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5"/>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sz="1200"/>
              <a:t>18</a:t>
            </a:fld>
            <a:endParaRPr sz="1200"/>
          </a:p>
        </p:txBody>
      </p:sp>
      <p:sp>
        <p:nvSpPr>
          <p:cNvPr id="368" name="Google Shape;368;p35"/>
          <p:cNvSpPr txBox="1">
            <a:spLocks noGrp="1"/>
          </p:cNvSpPr>
          <p:nvPr>
            <p:ph type="body" idx="1"/>
          </p:nvPr>
        </p:nvSpPr>
        <p:spPr>
          <a:xfrm>
            <a:off x="6554950" y="2082775"/>
            <a:ext cx="4744500" cy="2919300"/>
          </a:xfrm>
          <a:prstGeom prst="rect">
            <a:avLst/>
          </a:prstGeom>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Clr>
                <a:schemeClr val="dk1"/>
              </a:buClr>
              <a:buSzPts val="2200"/>
              <a:buAutoNum type="arabicPeriod"/>
            </a:pPr>
            <a:r>
              <a:rPr lang="en-US" sz="2200" dirty="0">
                <a:solidFill>
                  <a:schemeClr val="dk1"/>
                </a:solidFill>
              </a:rPr>
              <a:t>How do your skills, interests, values, and work environment preferences influence how you think about possible career paths?</a:t>
            </a:r>
            <a:endParaRPr sz="2200" dirty="0">
              <a:solidFill>
                <a:schemeClr val="dk1"/>
              </a:solidFill>
            </a:endParaRPr>
          </a:p>
          <a:p>
            <a:pPr marL="457200" lvl="0" indent="-368300" algn="l" rtl="0">
              <a:lnSpc>
                <a:spcPct val="115000"/>
              </a:lnSpc>
              <a:spcBef>
                <a:spcPts val="1000"/>
              </a:spcBef>
              <a:spcAft>
                <a:spcPts val="1000"/>
              </a:spcAft>
              <a:buClr>
                <a:schemeClr val="dk1"/>
              </a:buClr>
              <a:buSzPts val="2200"/>
              <a:buAutoNum type="arabicPeriod"/>
            </a:pPr>
            <a:r>
              <a:rPr lang="en-US" sz="2200" dirty="0">
                <a:solidFill>
                  <a:schemeClr val="dk1"/>
                </a:solidFill>
              </a:rPr>
              <a:t>What are two categories of climate-critical careers you want to learn more about?</a:t>
            </a:r>
            <a:endParaRPr dirty="0"/>
          </a:p>
        </p:txBody>
      </p:sp>
      <p:sp>
        <p:nvSpPr>
          <p:cNvPr id="369" name="Google Shape;369;p35"/>
          <p:cNvSpPr txBox="1"/>
          <p:nvPr/>
        </p:nvSpPr>
        <p:spPr>
          <a:xfrm>
            <a:off x="1719450" y="2448000"/>
            <a:ext cx="3909600" cy="4986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rgbClr val="000000"/>
              </a:buClr>
              <a:buSzPts val="1100"/>
              <a:buFont typeface="Arial"/>
              <a:buNone/>
            </a:pPr>
            <a:r>
              <a:rPr lang="en-US" sz="3600" b="1">
                <a:solidFill>
                  <a:srgbClr val="0065A4"/>
                </a:solidFill>
                <a:latin typeface="Calibri"/>
                <a:ea typeface="Calibri"/>
                <a:cs typeface="Calibri"/>
                <a:sym typeface="Calibri"/>
              </a:rPr>
              <a:t>Closing Activity</a:t>
            </a:r>
            <a:endParaRPr sz="3600" b="1">
              <a:solidFill>
                <a:srgbClr val="0065A4"/>
              </a:solidFill>
              <a:latin typeface="Calibri"/>
              <a:ea typeface="Calibri"/>
              <a:cs typeface="Calibri"/>
              <a:sym typeface="Calibri"/>
            </a:endParaRPr>
          </a:p>
        </p:txBody>
      </p:sp>
      <p:sp>
        <p:nvSpPr>
          <p:cNvPr id="370" name="Google Shape;370;p35"/>
          <p:cNvSpPr txBox="1"/>
          <p:nvPr/>
        </p:nvSpPr>
        <p:spPr>
          <a:xfrm>
            <a:off x="6554950" y="1380850"/>
            <a:ext cx="5054100" cy="452400"/>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rgbClr val="00B050"/>
              </a:buClr>
              <a:buSzPts val="2600"/>
              <a:buFont typeface="Calibri"/>
              <a:buNone/>
            </a:pPr>
            <a:r>
              <a:rPr lang="en-US" sz="2600" b="1">
                <a:solidFill>
                  <a:srgbClr val="000000"/>
                </a:solidFill>
                <a:latin typeface="Calibri"/>
                <a:ea typeface="Calibri"/>
                <a:cs typeface="Calibri"/>
                <a:sym typeface="Calibri"/>
              </a:rPr>
              <a:t>Before You Go</a:t>
            </a:r>
            <a:endParaRPr sz="2600" b="1">
              <a:solidFill>
                <a:srgbClr val="000000"/>
              </a:solidFill>
              <a:latin typeface="Calibri"/>
              <a:ea typeface="Calibri"/>
              <a:cs typeface="Calibri"/>
              <a:sym typeface="Calibri"/>
            </a:endParaRPr>
          </a:p>
        </p:txBody>
      </p:sp>
      <p:sp>
        <p:nvSpPr>
          <p:cNvPr id="371" name="Google Shape;371;p35"/>
          <p:cNvSpPr txBox="1"/>
          <p:nvPr/>
        </p:nvSpPr>
        <p:spPr>
          <a:xfrm>
            <a:off x="6476749" y="6431975"/>
            <a:ext cx="47265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10: Evaluating a Career in Clean Energy and Climate-Tech</a:t>
            </a:r>
            <a:endParaRPr sz="1200" i="0" u="none" strike="noStrike" cap="none">
              <a:solidFill>
                <a:srgbClr val="000000"/>
              </a:solidFill>
              <a:latin typeface="Calibri"/>
              <a:ea typeface="Calibri"/>
              <a:cs typeface="Calibri"/>
              <a:sym typeface="Calibri"/>
            </a:endParaRPr>
          </a:p>
        </p:txBody>
      </p:sp>
      <p:pic>
        <p:nvPicPr>
          <p:cNvPr id="372" name="Google Shape;372;p35"/>
          <p:cNvPicPr preferRelativeResize="0"/>
          <p:nvPr/>
        </p:nvPicPr>
        <p:blipFill rotWithShape="1">
          <a:blip r:embed="rId3">
            <a:alphaModFix/>
          </a:blip>
          <a:srcRect/>
          <a:stretch/>
        </p:blipFill>
        <p:spPr>
          <a:xfrm>
            <a:off x="473650" y="2222930"/>
            <a:ext cx="984300" cy="104054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g31870c6dc91_0_3"/>
          <p:cNvPicPr preferRelativeResize="0"/>
          <p:nvPr/>
        </p:nvPicPr>
        <p:blipFill rotWithShape="1">
          <a:blip r:embed="rId3">
            <a:alphaModFix/>
          </a:blip>
          <a:srcRect l="2353" t="-11872" b="21243"/>
          <a:stretch/>
        </p:blipFill>
        <p:spPr>
          <a:xfrm>
            <a:off x="-2" y="0"/>
            <a:ext cx="12192000" cy="6365196"/>
          </a:xfrm>
          <a:prstGeom prst="rect">
            <a:avLst/>
          </a:prstGeom>
          <a:noFill/>
          <a:ln>
            <a:noFill/>
          </a:ln>
        </p:spPr>
      </p:pic>
      <p:sp>
        <p:nvSpPr>
          <p:cNvPr id="379" name="Google Shape;379;g31870c6dc91_0_3"/>
          <p:cNvSpPr/>
          <p:nvPr/>
        </p:nvSpPr>
        <p:spPr>
          <a:xfrm>
            <a:off x="0" y="6360943"/>
            <a:ext cx="12192000" cy="457200"/>
          </a:xfrm>
          <a:prstGeom prst="rect">
            <a:avLst/>
          </a:prstGeom>
          <a:gradFill>
            <a:gsLst>
              <a:gs pos="0">
                <a:srgbClr val="0065A4"/>
              </a:gs>
              <a:gs pos="99000">
                <a:srgbClr val="7AC143"/>
              </a:gs>
              <a:gs pos="100000">
                <a:srgbClr val="7AC14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0" name="Google Shape;380;g31870c6dc91_0_3"/>
          <p:cNvSpPr/>
          <p:nvPr/>
        </p:nvSpPr>
        <p:spPr>
          <a:xfrm>
            <a:off x="0" y="6821549"/>
            <a:ext cx="12192000" cy="62700"/>
          </a:xfrm>
          <a:prstGeom prst="rect">
            <a:avLst/>
          </a:prstGeom>
          <a:solidFill>
            <a:srgbClr val="FFF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381" name="Google Shape;381;g31870c6dc91_0_3"/>
          <p:cNvGrpSpPr/>
          <p:nvPr/>
        </p:nvGrpSpPr>
        <p:grpSpPr>
          <a:xfrm>
            <a:off x="96509" y="6450086"/>
            <a:ext cx="279049" cy="279049"/>
            <a:chOff x="5310558" y="5288061"/>
            <a:chExt cx="868500" cy="868500"/>
          </a:xfrm>
        </p:grpSpPr>
        <p:sp>
          <p:nvSpPr>
            <p:cNvPr id="382" name="Google Shape;382;g31870c6dc91_0_3"/>
            <p:cNvSpPr/>
            <p:nvPr/>
          </p:nvSpPr>
          <p:spPr>
            <a:xfrm>
              <a:off x="5310558" y="5288061"/>
              <a:ext cx="868500" cy="868500"/>
            </a:xfrm>
            <a:prstGeom prst="ellipse">
              <a:avLst/>
            </a:prstGeom>
            <a:solidFill>
              <a:schemeClr val="lt1"/>
            </a:solidFill>
            <a:ln w="38100" cap="flat" cmpd="sng">
              <a:solidFill>
                <a:srgbClr val="0065A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3" name="Google Shape;383;g31870c6dc91_0_3"/>
            <p:cNvSpPr/>
            <p:nvPr/>
          </p:nvSpPr>
          <p:spPr>
            <a:xfrm>
              <a:off x="5347230" y="5329980"/>
              <a:ext cx="795300" cy="795300"/>
            </a:xfrm>
            <a:prstGeom prst="ellipse">
              <a:avLst/>
            </a:prstGeom>
            <a:solidFill>
              <a:schemeClr val="lt1"/>
            </a:solidFill>
            <a:ln w="19050" cap="flat" cmpd="sng">
              <a:solidFill>
                <a:srgbClr val="FFF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84" name="Google Shape;384;g31870c6dc91_0_3" descr="Text&#10;&#10;Description automatically generated"/>
            <p:cNvPicPr preferRelativeResize="0"/>
            <p:nvPr/>
          </p:nvPicPr>
          <p:blipFill rotWithShape="1">
            <a:blip r:embed="rId4">
              <a:alphaModFix/>
            </a:blip>
            <a:srcRect r="71914"/>
            <a:stretch/>
          </p:blipFill>
          <p:spPr>
            <a:xfrm>
              <a:off x="5427440" y="5405419"/>
              <a:ext cx="599110" cy="647063"/>
            </a:xfrm>
            <a:prstGeom prst="rect">
              <a:avLst/>
            </a:prstGeom>
            <a:noFill/>
            <a:ln>
              <a:noFill/>
            </a:ln>
          </p:spPr>
        </p:pic>
      </p:grpSp>
      <p:sp>
        <p:nvSpPr>
          <p:cNvPr id="385" name="Google Shape;385;g31870c6dc91_0_3"/>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Calibri"/>
                <a:ea typeface="Calibri"/>
                <a:cs typeface="Calibri"/>
                <a:sym typeface="Calibri"/>
              </a:rPr>
              <a:t>Lesson 10: Evaluating a Career in Clean Energy and Climate-Tech</a:t>
            </a:r>
            <a:endParaRPr sz="1400" b="0" i="0" u="none" strike="noStrike" cap="none">
              <a:solidFill>
                <a:srgbClr val="000000"/>
              </a:solidFill>
              <a:latin typeface="Arial"/>
              <a:ea typeface="Arial"/>
              <a:cs typeface="Arial"/>
              <a:sym typeface="Arial"/>
            </a:endParaRPr>
          </a:p>
        </p:txBody>
      </p:sp>
      <p:sp>
        <p:nvSpPr>
          <p:cNvPr id="386" name="Google Shape;386;g31870c6dc91_0_3"/>
          <p:cNvSpPr txBox="1"/>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000" b="1" i="0" u="none" strike="noStrike" cap="none">
                <a:solidFill>
                  <a:srgbClr val="FFFFFF"/>
                </a:solidFill>
                <a:latin typeface="Arial"/>
                <a:ea typeface="Arial"/>
                <a:cs typeface="Arial"/>
                <a:sym typeface="Arial"/>
              </a:rPr>
              <a:t>19</a:t>
            </a:fld>
            <a:endParaRPr sz="1000" b="1" i="0" u="none" strike="noStrike" cap="none">
              <a:solidFill>
                <a:srgbClr val="FFFFFF"/>
              </a:solidFill>
              <a:latin typeface="Arial"/>
              <a:ea typeface="Arial"/>
              <a:cs typeface="Arial"/>
              <a:sym typeface="Arial"/>
            </a:endParaRPr>
          </a:p>
        </p:txBody>
      </p:sp>
      <p:sp>
        <p:nvSpPr>
          <p:cNvPr id="387" name="Google Shape;387;g31870c6dc91_0_3"/>
          <p:cNvSpPr txBox="1"/>
          <p:nvPr/>
        </p:nvSpPr>
        <p:spPr>
          <a:xfrm>
            <a:off x="11097897" y="6423201"/>
            <a:ext cx="220200" cy="405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388" name="Google Shape;388;g31870c6dc91_0_3"/>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19</a:t>
            </a:fld>
            <a:endParaRPr/>
          </a:p>
        </p:txBody>
      </p:sp>
      <p:sp>
        <p:nvSpPr>
          <p:cNvPr id="389" name="Google Shape;389;g31870c6dc91_0_3"/>
          <p:cNvSpPr/>
          <p:nvPr/>
        </p:nvSpPr>
        <p:spPr>
          <a:xfrm>
            <a:off x="-6375" y="1544050"/>
            <a:ext cx="12192000" cy="5340300"/>
          </a:xfrm>
          <a:prstGeom prst="rect">
            <a:avLst/>
          </a:prstGeom>
          <a:gradFill>
            <a:gsLst>
              <a:gs pos="0">
                <a:srgbClr val="EDF8FF">
                  <a:alpha val="0"/>
                </a:srgbClr>
              </a:gs>
              <a:gs pos="95000">
                <a:srgbClr val="002060"/>
              </a:gs>
              <a:gs pos="100000">
                <a:srgbClr val="00206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90" name="Google Shape;390;g31870c6dc91_0_3"/>
          <p:cNvSpPr txBox="1">
            <a:spLocks noGrp="1"/>
          </p:cNvSpPr>
          <p:nvPr>
            <p:ph type="title" idx="2"/>
          </p:nvPr>
        </p:nvSpPr>
        <p:spPr>
          <a:xfrm>
            <a:off x="369825" y="5718050"/>
            <a:ext cx="11517300" cy="666600"/>
          </a:xfrm>
          <a:prstGeom prst="rect">
            <a:avLst/>
          </a:prstGeom>
          <a:noFill/>
          <a:ln>
            <a:noFill/>
          </a:ln>
          <a:effectLst>
            <a:outerShdw blurRad="57150" dist="19050" dir="5400000" algn="bl" rotWithShape="0">
              <a:srgbClr val="000000">
                <a:alpha val="49410"/>
              </a:srgbClr>
            </a:outerShdw>
          </a:effectLst>
        </p:spPr>
        <p:txBody>
          <a:bodyPr spcFirstLastPara="1" wrap="square" lIns="0" tIns="0" rIns="0" bIns="0" anchor="t" anchorCtr="0">
            <a:noAutofit/>
          </a:bodyPr>
          <a:lstStyle/>
          <a:p>
            <a:pPr marL="457200" lvl="0" indent="-228600" algn="ctr" rtl="0">
              <a:lnSpc>
                <a:spcPct val="85000"/>
              </a:lnSpc>
              <a:spcBef>
                <a:spcPts val="0"/>
              </a:spcBef>
              <a:spcAft>
                <a:spcPts val="0"/>
              </a:spcAft>
              <a:buClr>
                <a:schemeClr val="dk1"/>
              </a:buClr>
              <a:buSzPts val="1100"/>
              <a:buFont typeface="Arial"/>
              <a:buNone/>
            </a:pPr>
            <a:r>
              <a:rPr lang="en-US">
                <a:solidFill>
                  <a:srgbClr val="93C47D"/>
                </a:solidFill>
              </a:rPr>
              <a:t>Evaluating Climate-Critical Careers</a:t>
            </a:r>
            <a:endParaRPr/>
          </a:p>
        </p:txBody>
      </p:sp>
      <p:sp>
        <p:nvSpPr>
          <p:cNvPr id="391" name="Google Shape;391;g31870c6dc91_0_3"/>
          <p:cNvSpPr txBox="1"/>
          <p:nvPr/>
        </p:nvSpPr>
        <p:spPr>
          <a:xfrm>
            <a:off x="304793" y="5167379"/>
            <a:ext cx="11582400" cy="393900"/>
          </a:xfrm>
          <a:prstGeom prst="rect">
            <a:avLst/>
          </a:prstGeom>
          <a:noFill/>
          <a:ln>
            <a:noFill/>
          </a:ln>
          <a:effectLst>
            <a:outerShdw blurRad="50800" dist="50800" dir="2700000" algn="ctr" rotWithShape="0">
              <a:srgbClr val="000000">
                <a:alpha val="48630"/>
              </a:srgbClr>
            </a:outerShdw>
          </a:effectLst>
        </p:spPr>
        <p:txBody>
          <a:bodyPr spcFirstLastPara="1" wrap="square" lIns="0" tIns="0" rIns="0" bIns="0" anchor="t" anchorCtr="0">
            <a:spAutoFit/>
          </a:bodyPr>
          <a:lstStyle/>
          <a:p>
            <a:pPr marL="0" marR="0" lvl="0" indent="0" algn="ctr" rtl="0">
              <a:lnSpc>
                <a:spcPct val="80000"/>
              </a:lnSpc>
              <a:spcBef>
                <a:spcPts val="0"/>
              </a:spcBef>
              <a:spcAft>
                <a:spcPts val="0"/>
              </a:spcAft>
              <a:buClr>
                <a:srgbClr val="000000"/>
              </a:buClr>
              <a:buSzPts val="3200"/>
              <a:buFont typeface="Arial"/>
              <a:buNone/>
            </a:pPr>
            <a:r>
              <a:rPr lang="en-US" sz="3200" b="1">
                <a:solidFill>
                  <a:srgbClr val="FFFFFF"/>
                </a:solidFill>
                <a:latin typeface="Calibri"/>
                <a:ea typeface="Calibri"/>
                <a:cs typeface="Calibri"/>
                <a:sym typeface="Calibri"/>
              </a:rPr>
              <a:t>Massachusetts Climate Careers: Powering the Future</a:t>
            </a:r>
            <a:endParaRPr sz="6000" b="1" i="0" u="none" strike="noStrike" cap="none">
              <a:solidFill>
                <a:srgbClr val="0065A4"/>
              </a:solidFill>
              <a:latin typeface="Calibri"/>
              <a:ea typeface="Calibri"/>
              <a:cs typeface="Calibri"/>
              <a:sym typeface="Calibri"/>
            </a:endParaRPr>
          </a:p>
        </p:txBody>
      </p:sp>
      <p:sp>
        <p:nvSpPr>
          <p:cNvPr id="392" name="Google Shape;392;g31870c6dc91_0_3"/>
          <p:cNvSpPr/>
          <p:nvPr/>
        </p:nvSpPr>
        <p:spPr>
          <a:xfrm rot="10800000">
            <a:off x="-27650" y="-36150"/>
            <a:ext cx="12270600" cy="2811900"/>
          </a:xfrm>
          <a:prstGeom prst="rect">
            <a:avLst/>
          </a:prstGeom>
          <a:gradFill>
            <a:gsLst>
              <a:gs pos="0">
                <a:srgbClr val="EDF8FF">
                  <a:alpha val="0"/>
                </a:srgbClr>
              </a:gs>
              <a:gs pos="65000">
                <a:srgbClr val="FFFFFF"/>
              </a:gs>
              <a:gs pos="100000">
                <a:srgbClr val="FFFFFF"/>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93" name="Google Shape;393;g31870c6dc91_0_3"/>
          <p:cNvPicPr preferRelativeResize="0"/>
          <p:nvPr/>
        </p:nvPicPr>
        <p:blipFill rotWithShape="1">
          <a:blip r:embed="rId5">
            <a:alphaModFix/>
          </a:blip>
          <a:srcRect/>
          <a:stretch/>
        </p:blipFill>
        <p:spPr>
          <a:xfrm>
            <a:off x="230783" y="279302"/>
            <a:ext cx="3979875" cy="120660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30431f0201c_0_28"/>
          <p:cNvSpPr/>
          <p:nvPr/>
        </p:nvSpPr>
        <p:spPr>
          <a:xfrm>
            <a:off x="50" y="1409175"/>
            <a:ext cx="12192000" cy="35100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0" name="Google Shape;160;g30431f0201c_0_28"/>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2</a:t>
            </a:fld>
            <a:endParaRPr sz="1200"/>
          </a:p>
        </p:txBody>
      </p:sp>
      <p:sp>
        <p:nvSpPr>
          <p:cNvPr id="161" name="Google Shape;161;g30431f0201c_0_28"/>
          <p:cNvSpPr txBox="1">
            <a:spLocks noGrp="1"/>
          </p:cNvSpPr>
          <p:nvPr>
            <p:ph type="title"/>
          </p:nvPr>
        </p:nvSpPr>
        <p:spPr>
          <a:xfrm>
            <a:off x="2908950" y="2104463"/>
            <a:ext cx="6374100" cy="954300"/>
          </a:xfrm>
          <a:prstGeom prst="rect">
            <a:avLst/>
          </a:prstGeom>
          <a:noFill/>
          <a:ln>
            <a:noFill/>
          </a:ln>
        </p:spPr>
        <p:txBody>
          <a:bodyPr spcFirstLastPara="1" wrap="square" lIns="91425" tIns="45700" rIns="91425" bIns="45700" anchor="t" anchorCtr="0">
            <a:spAutoFit/>
          </a:bodyPr>
          <a:lstStyle/>
          <a:p>
            <a:pPr marL="0" lvl="0" indent="0" algn="ctr" rtl="0">
              <a:lnSpc>
                <a:spcPct val="100000"/>
              </a:lnSpc>
              <a:spcBef>
                <a:spcPts val="0"/>
              </a:spcBef>
              <a:spcAft>
                <a:spcPts val="0"/>
              </a:spcAft>
              <a:buClr>
                <a:schemeClr val="dk1"/>
              </a:buClr>
              <a:buSzPts val="1100"/>
              <a:buFont typeface="Arial"/>
              <a:buNone/>
            </a:pPr>
            <a:r>
              <a:rPr lang="en-US" sz="2800">
                <a:solidFill>
                  <a:schemeClr val="dk1"/>
                </a:solidFill>
              </a:rPr>
              <a:t>Ask your classmates “yes” or “no” questions to identify your career.</a:t>
            </a:r>
            <a:endParaRPr sz="2800">
              <a:solidFill>
                <a:schemeClr val="dk1"/>
              </a:solidFill>
            </a:endParaRPr>
          </a:p>
        </p:txBody>
      </p:sp>
      <p:sp>
        <p:nvSpPr>
          <p:cNvPr id="162" name="Google Shape;162;g30431f0201c_0_28"/>
          <p:cNvSpPr txBox="1">
            <a:spLocks noGrp="1"/>
          </p:cNvSpPr>
          <p:nvPr>
            <p:ph type="subTitle" idx="1"/>
          </p:nvPr>
        </p:nvSpPr>
        <p:spPr>
          <a:xfrm>
            <a:off x="1943100" y="1137275"/>
            <a:ext cx="7014900" cy="526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600" b="0" i="1">
                <a:solidFill>
                  <a:srgbClr val="38761D"/>
                </a:solidFill>
              </a:rPr>
              <a:t>Who am I?</a:t>
            </a:r>
            <a:endParaRPr sz="2600" b="0" i="1">
              <a:solidFill>
                <a:srgbClr val="38761D"/>
              </a:solidFill>
            </a:endParaRPr>
          </a:p>
        </p:txBody>
      </p:sp>
      <p:sp>
        <p:nvSpPr>
          <p:cNvPr id="163" name="Google Shape;163;g30431f0201c_0_28"/>
          <p:cNvSpPr txBox="1">
            <a:spLocks noGrp="1"/>
          </p:cNvSpPr>
          <p:nvPr>
            <p:ph type="title"/>
          </p:nvPr>
        </p:nvSpPr>
        <p:spPr>
          <a:xfrm>
            <a:off x="1943100" y="228600"/>
            <a:ext cx="99441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SzPts val="4800"/>
              <a:buNone/>
            </a:pPr>
            <a:r>
              <a:rPr lang="en-US" sz="3800"/>
              <a:t>Opening Activity</a:t>
            </a:r>
            <a:endParaRPr sz="3800"/>
          </a:p>
        </p:txBody>
      </p:sp>
      <p:pic>
        <p:nvPicPr>
          <p:cNvPr id="164" name="Google Shape;164;g30431f0201c_0_28"/>
          <p:cNvPicPr preferRelativeResize="0"/>
          <p:nvPr/>
        </p:nvPicPr>
        <p:blipFill rotWithShape="1">
          <a:blip r:embed="rId3">
            <a:alphaModFix/>
          </a:blip>
          <a:srcRect t="248" b="248"/>
          <a:stretch/>
        </p:blipFill>
        <p:spPr>
          <a:xfrm>
            <a:off x="0" y="3590577"/>
            <a:ext cx="12192000" cy="2772124"/>
          </a:xfrm>
          <a:prstGeom prst="rect">
            <a:avLst/>
          </a:prstGeom>
          <a:noFill/>
          <a:ln>
            <a:noFill/>
          </a:ln>
        </p:spPr>
      </p:pic>
      <p:pic>
        <p:nvPicPr>
          <p:cNvPr id="165" name="Google Shape;165;g30431f0201c_0_28"/>
          <p:cNvPicPr preferRelativeResize="0"/>
          <p:nvPr/>
        </p:nvPicPr>
        <p:blipFill rotWithShape="1">
          <a:blip r:embed="rId4">
            <a:alphaModFix/>
          </a:blip>
          <a:srcRect/>
          <a:stretch/>
        </p:blipFill>
        <p:spPr>
          <a:xfrm>
            <a:off x="683625" y="70930"/>
            <a:ext cx="984300" cy="1040546"/>
          </a:xfrm>
          <a:prstGeom prst="rect">
            <a:avLst/>
          </a:prstGeom>
          <a:noFill/>
          <a:ln>
            <a:noFill/>
          </a:ln>
        </p:spPr>
      </p:pic>
      <p:sp>
        <p:nvSpPr>
          <p:cNvPr id="166" name="Google Shape;166;g30431f0201c_0_28"/>
          <p:cNvSpPr txBox="1"/>
          <p:nvPr/>
        </p:nvSpPr>
        <p:spPr>
          <a:xfrm>
            <a:off x="6476749" y="6431975"/>
            <a:ext cx="47265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10: Evaluating a Career in Clean Energy and Climate-Tech</a:t>
            </a:r>
            <a:endParaRPr sz="1200"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2800fc4f1ca_0_33"/>
          <p:cNvSpPr txBox="1"/>
          <p:nvPr/>
        </p:nvSpPr>
        <p:spPr>
          <a:xfrm>
            <a:off x="6530075" y="3376049"/>
            <a:ext cx="52353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600" b="0" i="0" u="none" strike="noStrike" cap="none">
                <a:solidFill>
                  <a:schemeClr val="dk1"/>
                </a:solidFill>
                <a:latin typeface="Calibri"/>
                <a:ea typeface="Calibri"/>
                <a:cs typeface="Calibri"/>
                <a:sym typeface="Calibri"/>
              </a:rPr>
              <a:t>Advances in climate-tech will result in a range of new career opportunities, but will those jobs be long-lasting, pay well, and provide opportunities for growth and promotion?     </a:t>
            </a:r>
            <a:endParaRPr sz="2600" b="0" i="0" u="none" strike="noStrike" cap="none">
              <a:solidFill>
                <a:schemeClr val="dk1"/>
              </a:solidFill>
              <a:latin typeface="Calibri"/>
              <a:ea typeface="Calibri"/>
              <a:cs typeface="Calibri"/>
              <a:sym typeface="Calibri"/>
            </a:endParaRPr>
          </a:p>
        </p:txBody>
      </p:sp>
      <p:sp>
        <p:nvSpPr>
          <p:cNvPr id="173" name="Google Shape;173;g2800fc4f1ca_0_33"/>
          <p:cNvSpPr txBox="1">
            <a:spLocks noGrp="1"/>
          </p:cNvSpPr>
          <p:nvPr>
            <p:ph type="title"/>
          </p:nvPr>
        </p:nvSpPr>
        <p:spPr>
          <a:xfrm>
            <a:off x="6516125" y="1881000"/>
            <a:ext cx="5263200" cy="10527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SzPts val="4800"/>
              <a:buNone/>
            </a:pPr>
            <a:r>
              <a:rPr lang="en-US" sz="3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Do Clean Energy Careers Offer Opportunity?</a:t>
            </a:r>
            <a:endParaRPr sz="3800"/>
          </a:p>
        </p:txBody>
      </p:sp>
      <p:pic>
        <p:nvPicPr>
          <p:cNvPr id="174" name="Google Shape;174;g2800fc4f1ca_0_33"/>
          <p:cNvPicPr preferRelativeResize="0"/>
          <p:nvPr/>
        </p:nvPicPr>
        <p:blipFill rotWithShape="1">
          <a:blip r:embed="rId3">
            <a:alphaModFix/>
          </a:blip>
          <a:srcRect l="29692" r="-524" b="6838"/>
          <a:stretch/>
        </p:blipFill>
        <p:spPr>
          <a:xfrm>
            <a:off x="508000" y="900625"/>
            <a:ext cx="4606500" cy="4001100"/>
          </a:xfrm>
          <a:prstGeom prst="rect">
            <a:avLst/>
          </a:prstGeom>
          <a:noFill/>
          <a:ln>
            <a:noFill/>
          </a:ln>
        </p:spPr>
      </p:pic>
      <p:sp>
        <p:nvSpPr>
          <p:cNvPr id="175" name="Google Shape;175;g2800fc4f1ca_0_33"/>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3</a:t>
            </a:fld>
            <a:endParaRPr/>
          </a:p>
        </p:txBody>
      </p:sp>
      <p:sp>
        <p:nvSpPr>
          <p:cNvPr id="176" name="Google Shape;176;g2800fc4f1ca_0_33"/>
          <p:cNvSpPr txBox="1"/>
          <p:nvPr/>
        </p:nvSpPr>
        <p:spPr>
          <a:xfrm>
            <a:off x="6476749" y="6431975"/>
            <a:ext cx="47265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10: Evaluating a Career in Clean Energy and Climate-Tech</a:t>
            </a:r>
            <a:endParaRPr sz="1200" i="0" u="none" strike="noStrike" cap="none">
              <a:solidFill>
                <a:srgbClr val="000000"/>
              </a:solidFill>
              <a:latin typeface="Calibri"/>
              <a:ea typeface="Calibri"/>
              <a:cs typeface="Calibri"/>
              <a:sym typeface="Calibri"/>
            </a:endParaRPr>
          </a:p>
        </p:txBody>
      </p:sp>
      <p:cxnSp>
        <p:nvCxnSpPr>
          <p:cNvPr id="177" name="Google Shape;177;g2800fc4f1ca_0_33"/>
          <p:cNvCxnSpPr/>
          <p:nvPr/>
        </p:nvCxnSpPr>
        <p:spPr>
          <a:xfrm>
            <a:off x="6336625" y="3154250"/>
            <a:ext cx="5889300" cy="0"/>
          </a:xfrm>
          <a:prstGeom prst="straightConnector1">
            <a:avLst/>
          </a:prstGeom>
          <a:noFill/>
          <a:ln w="19050" cap="flat" cmpd="sng">
            <a:solidFill>
              <a:srgbClr val="0065A4"/>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
          <p:cNvSpPr txBox="1"/>
          <p:nvPr/>
        </p:nvSpPr>
        <p:spPr>
          <a:xfrm>
            <a:off x="457200" y="2981275"/>
            <a:ext cx="5485200" cy="249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600" b="0" i="0" u="none" strike="noStrike" cap="none">
                <a:solidFill>
                  <a:schemeClr val="dk1"/>
                </a:solidFill>
                <a:latin typeface="Calibri"/>
                <a:ea typeface="Calibri"/>
                <a:cs typeface="Calibri"/>
                <a:sym typeface="Calibri"/>
              </a:rPr>
              <a:t>Join the next generation of creators, thinkers, leaders, and doers, working together to tackle the climate crisis. Help to build a clean energy and climate-resilient future in your own community and across the nation.</a:t>
            </a:r>
            <a:endParaRPr sz="2600" b="0" i="0" u="none" strike="noStrike" cap="none">
              <a:solidFill>
                <a:srgbClr val="00B050"/>
              </a:solidFill>
              <a:latin typeface="Calibri"/>
              <a:ea typeface="Calibri"/>
              <a:cs typeface="Calibri"/>
              <a:sym typeface="Calibri"/>
            </a:endParaRPr>
          </a:p>
        </p:txBody>
      </p:sp>
      <p:sp>
        <p:nvSpPr>
          <p:cNvPr id="184" name="Google Shape;184;p3"/>
          <p:cNvSpPr txBox="1">
            <a:spLocks noGrp="1"/>
          </p:cNvSpPr>
          <p:nvPr>
            <p:ph type="title"/>
          </p:nvPr>
        </p:nvSpPr>
        <p:spPr>
          <a:xfrm>
            <a:off x="457200" y="1354575"/>
            <a:ext cx="5027400" cy="10527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SzPts val="4800"/>
              <a:buNone/>
            </a:pPr>
            <a:r>
              <a:rPr lang="en-US" sz="3800"/>
              <a:t>Yes! Clean Energy</a:t>
            </a:r>
            <a:r>
              <a:rPr lang="en-US"/>
              <a:t> </a:t>
            </a:r>
            <a:r>
              <a:rPr lang="en-US" sz="3800"/>
              <a:t>Jobs are in Demand</a:t>
            </a:r>
            <a:endParaRPr sz="3800"/>
          </a:p>
        </p:txBody>
      </p:sp>
      <p:pic>
        <p:nvPicPr>
          <p:cNvPr id="185" name="Google Shape;185;p3"/>
          <p:cNvPicPr preferRelativeResize="0"/>
          <p:nvPr/>
        </p:nvPicPr>
        <p:blipFill rotWithShape="1">
          <a:blip r:embed="rId3">
            <a:alphaModFix/>
          </a:blip>
          <a:srcRect l="4223" t="4223"/>
          <a:stretch/>
        </p:blipFill>
        <p:spPr>
          <a:xfrm>
            <a:off x="6648575" y="1346350"/>
            <a:ext cx="4606500" cy="3663800"/>
          </a:xfrm>
          <a:prstGeom prst="rect">
            <a:avLst/>
          </a:prstGeom>
          <a:noFill/>
          <a:ln>
            <a:noFill/>
          </a:ln>
        </p:spPr>
      </p:pic>
      <p:sp>
        <p:nvSpPr>
          <p:cNvPr id="186" name="Google Shape;186;p3"/>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a:t>
            </a:fld>
            <a:endParaRPr/>
          </a:p>
        </p:txBody>
      </p:sp>
      <p:sp>
        <p:nvSpPr>
          <p:cNvPr id="187" name="Google Shape;187;p3"/>
          <p:cNvSpPr txBox="1"/>
          <p:nvPr/>
        </p:nvSpPr>
        <p:spPr>
          <a:xfrm>
            <a:off x="6476749" y="6431975"/>
            <a:ext cx="47265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10: Evaluating a Career in Clean Energy and Climate-Tech</a:t>
            </a:r>
            <a:endParaRPr sz="1200" i="0" u="none" strike="noStrike" cap="none">
              <a:solidFill>
                <a:srgbClr val="000000"/>
              </a:solidFill>
              <a:latin typeface="Calibri"/>
              <a:ea typeface="Calibri"/>
              <a:cs typeface="Calibri"/>
              <a:sym typeface="Calibri"/>
            </a:endParaRPr>
          </a:p>
        </p:txBody>
      </p:sp>
      <p:cxnSp>
        <p:nvCxnSpPr>
          <p:cNvPr id="188" name="Google Shape;188;p3"/>
          <p:cNvCxnSpPr/>
          <p:nvPr/>
        </p:nvCxnSpPr>
        <p:spPr>
          <a:xfrm>
            <a:off x="12025" y="2620850"/>
            <a:ext cx="5889300" cy="0"/>
          </a:xfrm>
          <a:prstGeom prst="straightConnector1">
            <a:avLst/>
          </a:prstGeom>
          <a:noFill/>
          <a:ln w="19050" cap="flat" cmpd="sng">
            <a:solidFill>
              <a:srgbClr val="0065A4"/>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4"/>
          <p:cNvPicPr preferRelativeResize="0"/>
          <p:nvPr/>
        </p:nvPicPr>
        <p:blipFill rotWithShape="1">
          <a:blip r:embed="rId3">
            <a:alphaModFix/>
          </a:blip>
          <a:srcRect l="9724" r="13464"/>
          <a:stretch/>
        </p:blipFill>
        <p:spPr>
          <a:xfrm>
            <a:off x="508000" y="976825"/>
            <a:ext cx="4606501" cy="4001100"/>
          </a:xfrm>
          <a:prstGeom prst="rect">
            <a:avLst/>
          </a:prstGeom>
          <a:noFill/>
          <a:ln>
            <a:noFill/>
          </a:ln>
        </p:spPr>
      </p:pic>
      <p:sp>
        <p:nvSpPr>
          <p:cNvPr id="195" name="Google Shape;195;p4"/>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5</a:t>
            </a:fld>
            <a:endParaRPr/>
          </a:p>
        </p:txBody>
      </p:sp>
      <p:sp>
        <p:nvSpPr>
          <p:cNvPr id="196" name="Google Shape;196;p4"/>
          <p:cNvSpPr txBox="1">
            <a:spLocks noGrp="1"/>
          </p:cNvSpPr>
          <p:nvPr>
            <p:ph type="body" idx="1"/>
          </p:nvPr>
        </p:nvSpPr>
        <p:spPr>
          <a:xfrm>
            <a:off x="6455425" y="1899300"/>
            <a:ext cx="5391300" cy="25830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US"/>
              <a:t>The Big Question and My Climate Goals</a:t>
            </a:r>
            <a:endParaRPr/>
          </a:p>
          <a:p>
            <a:pPr marL="457200" lvl="0" indent="-368300" algn="l" rtl="0">
              <a:spcBef>
                <a:spcPts val="1000"/>
              </a:spcBef>
              <a:spcAft>
                <a:spcPts val="0"/>
              </a:spcAft>
              <a:buSzPts val="2200"/>
              <a:buChar char="●"/>
            </a:pPr>
            <a:r>
              <a:rPr lang="en-US"/>
              <a:t>Finding Your Place in Clean Energy </a:t>
            </a:r>
            <a:endParaRPr/>
          </a:p>
          <a:p>
            <a:pPr marL="457200" lvl="0" indent="-368300" algn="l" rtl="0">
              <a:spcBef>
                <a:spcPts val="1000"/>
              </a:spcBef>
              <a:spcAft>
                <a:spcPts val="0"/>
              </a:spcAft>
              <a:buSzPts val="2200"/>
              <a:buChar char="●"/>
            </a:pPr>
            <a:r>
              <a:rPr lang="en-US"/>
              <a:t>Career Spotlights</a:t>
            </a:r>
            <a:endParaRPr/>
          </a:p>
          <a:p>
            <a:pPr marL="457200" lvl="0" indent="-368300" algn="l" rtl="0">
              <a:spcBef>
                <a:spcPts val="1000"/>
              </a:spcBef>
              <a:spcAft>
                <a:spcPts val="0"/>
              </a:spcAft>
              <a:buSzPts val="2200"/>
              <a:buChar char="●"/>
            </a:pPr>
            <a:r>
              <a:rPr lang="en-US"/>
              <a:t>Climate Watch Video and Discussion</a:t>
            </a:r>
            <a:endParaRPr/>
          </a:p>
          <a:p>
            <a:pPr marL="457200" lvl="0" indent="-368300" algn="l" rtl="0">
              <a:spcBef>
                <a:spcPts val="1000"/>
              </a:spcBef>
              <a:spcAft>
                <a:spcPts val="0"/>
              </a:spcAft>
              <a:buSzPts val="2200"/>
              <a:buChar char="●"/>
            </a:pPr>
            <a:r>
              <a:rPr lang="en-US"/>
              <a:t>Career Interest Discovery Activity</a:t>
            </a:r>
            <a:endParaRPr/>
          </a:p>
          <a:p>
            <a:pPr marL="457200" lvl="0" indent="-368300" algn="l" rtl="0">
              <a:spcBef>
                <a:spcPts val="1000"/>
              </a:spcBef>
              <a:spcAft>
                <a:spcPts val="1000"/>
              </a:spcAft>
              <a:buSzPts val="2200"/>
              <a:buChar char="●"/>
            </a:pPr>
            <a:r>
              <a:rPr lang="en-US"/>
              <a:t>Takeaways and Closing</a:t>
            </a:r>
            <a:endParaRPr/>
          </a:p>
        </p:txBody>
      </p:sp>
      <p:sp>
        <p:nvSpPr>
          <p:cNvPr id="197" name="Google Shape;197;p4"/>
          <p:cNvSpPr txBox="1"/>
          <p:nvPr/>
        </p:nvSpPr>
        <p:spPr>
          <a:xfrm>
            <a:off x="6476749" y="6431975"/>
            <a:ext cx="47265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10: Evaluating a Career in Clean Energy and Climate-Tech</a:t>
            </a:r>
            <a:endParaRPr sz="1200"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g2800fc4f1ca_0_20"/>
          <p:cNvPicPr preferRelativeResize="0"/>
          <p:nvPr/>
        </p:nvPicPr>
        <p:blipFill rotWithShape="1">
          <a:blip r:embed="rId3">
            <a:alphaModFix/>
          </a:blip>
          <a:srcRect l="23265" t="850" b="-849"/>
          <a:stretch/>
        </p:blipFill>
        <p:spPr>
          <a:xfrm>
            <a:off x="6648575" y="932850"/>
            <a:ext cx="4606500" cy="4001102"/>
          </a:xfrm>
          <a:prstGeom prst="rect">
            <a:avLst/>
          </a:prstGeom>
          <a:noFill/>
          <a:ln>
            <a:noFill/>
          </a:ln>
        </p:spPr>
      </p:pic>
      <p:sp>
        <p:nvSpPr>
          <p:cNvPr id="204" name="Google Shape;204;g2800fc4f1ca_0_20"/>
          <p:cNvSpPr txBox="1">
            <a:spLocks noGrp="1"/>
          </p:cNvSpPr>
          <p:nvPr>
            <p:ph type="body" idx="1"/>
          </p:nvPr>
        </p:nvSpPr>
        <p:spPr>
          <a:xfrm>
            <a:off x="457200" y="2868575"/>
            <a:ext cx="6019500" cy="106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800"/>
              <a:buFont typeface="Arial"/>
              <a:buNone/>
            </a:pPr>
            <a:r>
              <a:rPr lang="en-US">
                <a:solidFill>
                  <a:schemeClr val="dk1"/>
                </a:solidFill>
              </a:rPr>
              <a:t>How do I evaluate which climate-critical roles would best fit me?</a:t>
            </a:r>
            <a:endParaRPr>
              <a:solidFill>
                <a:schemeClr val="dk1"/>
              </a:solidFill>
            </a:endParaRPr>
          </a:p>
        </p:txBody>
      </p:sp>
      <p:sp>
        <p:nvSpPr>
          <p:cNvPr id="205" name="Google Shape;205;g2800fc4f1ca_0_20"/>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6</a:t>
            </a:fld>
            <a:endParaRPr/>
          </a:p>
        </p:txBody>
      </p:sp>
      <p:sp>
        <p:nvSpPr>
          <p:cNvPr id="206" name="Google Shape;206;g2800fc4f1ca_0_20"/>
          <p:cNvSpPr txBox="1"/>
          <p:nvPr/>
        </p:nvSpPr>
        <p:spPr>
          <a:xfrm>
            <a:off x="6476749" y="6431975"/>
            <a:ext cx="47265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10: Evaluating a Career in Clean Energy and Climate-Tech</a:t>
            </a:r>
            <a:endParaRPr sz="1200"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3037fa2edb4_0_19"/>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7</a:t>
            </a:fld>
            <a:endParaRPr/>
          </a:p>
        </p:txBody>
      </p:sp>
      <p:sp>
        <p:nvSpPr>
          <p:cNvPr id="213" name="Google Shape;213;g3037fa2edb4_0_19"/>
          <p:cNvSpPr txBox="1"/>
          <p:nvPr/>
        </p:nvSpPr>
        <p:spPr>
          <a:xfrm>
            <a:off x="413527" y="2567637"/>
            <a:ext cx="11582400" cy="193800"/>
          </a:xfrm>
          <a:prstGeom prst="rect">
            <a:avLst/>
          </a:prstGeom>
          <a:noFill/>
          <a:ln>
            <a:noFill/>
          </a:ln>
        </p:spPr>
        <p:txBody>
          <a:bodyPr spcFirstLastPara="1" wrap="square" lIns="0" tIns="0" rIns="0" bIns="0" anchor="t" anchorCtr="0">
            <a:spAutoFit/>
          </a:bodyPr>
          <a:lstStyle/>
          <a:p>
            <a:pPr marL="4762" marR="0" lvl="0" indent="-4762" algn="ctr" rtl="0">
              <a:lnSpc>
                <a:spcPct val="90000"/>
              </a:lnSpc>
              <a:spcBef>
                <a:spcPts val="0"/>
              </a:spcBef>
              <a:spcAft>
                <a:spcPts val="0"/>
              </a:spcAft>
              <a:buClr>
                <a:srgbClr val="0065A4"/>
              </a:buClr>
              <a:buSzPts val="4800"/>
              <a:buFont typeface="Calibri"/>
              <a:buNone/>
            </a:pPr>
            <a:endParaRPr sz="1400" b="0" i="0" u="none" strike="noStrike" cap="none">
              <a:solidFill>
                <a:srgbClr val="0B5394"/>
              </a:solidFill>
              <a:latin typeface="Arial"/>
              <a:ea typeface="Arial"/>
              <a:cs typeface="Arial"/>
              <a:sym typeface="Arial"/>
            </a:endParaRPr>
          </a:p>
        </p:txBody>
      </p:sp>
      <p:sp>
        <p:nvSpPr>
          <p:cNvPr id="214" name="Google Shape;214;g3037fa2edb4_0_19"/>
          <p:cNvSpPr txBox="1">
            <a:spLocks noGrp="1"/>
          </p:cNvSpPr>
          <p:nvPr>
            <p:ph type="body" idx="1"/>
          </p:nvPr>
        </p:nvSpPr>
        <p:spPr>
          <a:xfrm>
            <a:off x="1028250" y="2172700"/>
            <a:ext cx="10135500" cy="3007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a:solidFill>
                  <a:schemeClr val="dk1"/>
                </a:solidFill>
              </a:rPr>
              <a:t>When you complete this lesson, you’ll be able to:</a:t>
            </a:r>
            <a:endParaRPr sz="2400" b="1">
              <a:solidFill>
                <a:schemeClr val="dk1"/>
              </a:solidFill>
            </a:endParaRPr>
          </a:p>
          <a:p>
            <a:pPr marL="457200" lvl="0" indent="-381000" algn="l" rtl="0">
              <a:lnSpc>
                <a:spcPct val="115000"/>
              </a:lnSpc>
              <a:spcBef>
                <a:spcPts val="1000"/>
              </a:spcBef>
              <a:spcAft>
                <a:spcPts val="0"/>
              </a:spcAft>
              <a:buClr>
                <a:schemeClr val="dk1"/>
              </a:buClr>
              <a:buSzPts val="2400"/>
              <a:buFont typeface="Calibri"/>
              <a:buAutoNum type="arabicPeriod"/>
            </a:pPr>
            <a:r>
              <a:rPr lang="en-US" sz="2400">
                <a:solidFill>
                  <a:schemeClr val="dk1"/>
                </a:solidFill>
              </a:rPr>
              <a:t>Identify career categories and specific occupations in clean energy and climate technology.</a:t>
            </a:r>
            <a:endParaRPr sz="2400">
              <a:solidFill>
                <a:schemeClr val="dk1"/>
              </a:solidFill>
            </a:endParaRPr>
          </a:p>
          <a:p>
            <a:pPr marL="457200" lvl="0" indent="-381000" algn="l" rtl="0">
              <a:lnSpc>
                <a:spcPct val="115000"/>
              </a:lnSpc>
              <a:spcBef>
                <a:spcPts val="1000"/>
              </a:spcBef>
              <a:spcAft>
                <a:spcPts val="0"/>
              </a:spcAft>
              <a:buClr>
                <a:schemeClr val="dk1"/>
              </a:buClr>
              <a:buSzPts val="2400"/>
              <a:buFont typeface="Calibri"/>
              <a:buAutoNum type="arabicPeriod"/>
            </a:pPr>
            <a:r>
              <a:rPr lang="en-US" sz="2400">
                <a:solidFill>
                  <a:schemeClr val="dk1"/>
                </a:solidFill>
              </a:rPr>
              <a:t>Describe how your interests, skills, desired training, career goals, and work environment preferences affect determining the right career fit.</a:t>
            </a:r>
            <a:endParaRPr sz="2400">
              <a:solidFill>
                <a:schemeClr val="dk1"/>
              </a:solidFill>
            </a:endParaRPr>
          </a:p>
          <a:p>
            <a:pPr marL="457200" lvl="0" indent="-381000" algn="l" rtl="0">
              <a:lnSpc>
                <a:spcPct val="115000"/>
              </a:lnSpc>
              <a:spcBef>
                <a:spcPts val="1000"/>
              </a:spcBef>
              <a:spcAft>
                <a:spcPts val="1000"/>
              </a:spcAft>
              <a:buClr>
                <a:schemeClr val="dk1"/>
              </a:buClr>
              <a:buSzPts val="2400"/>
              <a:buFont typeface="Calibri"/>
              <a:buAutoNum type="arabicPeriod"/>
            </a:pPr>
            <a:r>
              <a:rPr lang="en-US" sz="2400">
                <a:solidFill>
                  <a:schemeClr val="dk1"/>
                </a:solidFill>
              </a:rPr>
              <a:t>Recognize the growing demand and opportunity of climate-critical careers.</a:t>
            </a:r>
            <a:endParaRPr sz="2400"/>
          </a:p>
        </p:txBody>
      </p:sp>
      <p:sp>
        <p:nvSpPr>
          <p:cNvPr id="215" name="Google Shape;215;g3037fa2edb4_0_19"/>
          <p:cNvSpPr txBox="1"/>
          <p:nvPr/>
        </p:nvSpPr>
        <p:spPr>
          <a:xfrm>
            <a:off x="6476749" y="6431975"/>
            <a:ext cx="47265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10: Evaluating a Career in Clean Energy and Climate-Tech</a:t>
            </a:r>
            <a:endParaRPr sz="1200"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30431f0201c_0_1"/>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8</a:t>
            </a:fld>
            <a:endParaRPr/>
          </a:p>
        </p:txBody>
      </p:sp>
      <p:sp>
        <p:nvSpPr>
          <p:cNvPr id="222" name="Google Shape;222;g30431f0201c_0_1"/>
          <p:cNvSpPr txBox="1">
            <a:spLocks noGrp="1"/>
          </p:cNvSpPr>
          <p:nvPr>
            <p:ph type="title"/>
          </p:nvPr>
        </p:nvSpPr>
        <p:spPr>
          <a:xfrm>
            <a:off x="458050" y="1908900"/>
            <a:ext cx="4565400" cy="10527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4800"/>
              <a:buFont typeface="Arial"/>
              <a:buNone/>
            </a:pPr>
            <a:r>
              <a:rPr lang="en-US" sz="3800"/>
              <a:t>Your Place</a:t>
            </a:r>
            <a:r>
              <a:rPr lang="en-US"/>
              <a:t> </a:t>
            </a:r>
            <a:r>
              <a:rPr lang="en-US" sz="3800"/>
              <a:t>in </a:t>
            </a:r>
            <a:br>
              <a:rPr lang="en-US" sz="3800"/>
            </a:br>
            <a:r>
              <a:rPr lang="en-US" sz="3800"/>
              <a:t>Clean Energy</a:t>
            </a:r>
            <a:endParaRPr sz="3800"/>
          </a:p>
        </p:txBody>
      </p:sp>
      <p:sp>
        <p:nvSpPr>
          <p:cNvPr id="223" name="Google Shape;223;g30431f0201c_0_1"/>
          <p:cNvSpPr/>
          <p:nvPr/>
        </p:nvSpPr>
        <p:spPr>
          <a:xfrm>
            <a:off x="6096000" y="1033300"/>
            <a:ext cx="5812800" cy="4269000"/>
          </a:xfrm>
          <a:prstGeom prst="roundRect">
            <a:avLst>
              <a:gd name="adj" fmla="val 10458"/>
            </a:avLst>
          </a:prstGeom>
          <a:solidFill>
            <a:srgbClr val="FFFFFF"/>
          </a:solidFill>
          <a:ln w="38100" cap="flat" cmpd="sng">
            <a:solidFill>
              <a:srgbClr val="79C14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65A4"/>
              </a:solidFill>
              <a:latin typeface="Arial"/>
              <a:ea typeface="Arial"/>
              <a:cs typeface="Arial"/>
              <a:sym typeface="Arial"/>
            </a:endParaRPr>
          </a:p>
        </p:txBody>
      </p:sp>
      <p:sp>
        <p:nvSpPr>
          <p:cNvPr id="224" name="Google Shape;224;g30431f0201c_0_1"/>
          <p:cNvSpPr txBox="1">
            <a:spLocks noGrp="1"/>
          </p:cNvSpPr>
          <p:nvPr>
            <p:ph type="body" idx="1"/>
          </p:nvPr>
        </p:nvSpPr>
        <p:spPr>
          <a:xfrm>
            <a:off x="6707200" y="1485900"/>
            <a:ext cx="4744500" cy="34698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2800"/>
              <a:buFont typeface="Arial"/>
              <a:buNone/>
            </a:pPr>
            <a:r>
              <a:rPr lang="en-US" sz="3000">
                <a:solidFill>
                  <a:schemeClr val="dk1"/>
                </a:solidFill>
              </a:rPr>
              <a:t>To meet the 2030 greenhouse gas emission reduction targets, Massachusetts needs </a:t>
            </a:r>
            <a:r>
              <a:rPr lang="en-US" sz="3000" b="1">
                <a:solidFill>
                  <a:schemeClr val="accent3"/>
                </a:solidFill>
              </a:rPr>
              <a:t>38,100 additional workers </a:t>
            </a:r>
            <a:r>
              <a:rPr lang="en-US" sz="3000">
                <a:solidFill>
                  <a:schemeClr val="dk1"/>
                </a:solidFill>
              </a:rPr>
              <a:t>trained for climate-critical work.</a:t>
            </a:r>
            <a:endParaRPr sz="3000"/>
          </a:p>
        </p:txBody>
      </p:sp>
      <p:sp>
        <p:nvSpPr>
          <p:cNvPr id="225" name="Google Shape;225;g30431f0201c_0_1"/>
          <p:cNvSpPr txBox="1"/>
          <p:nvPr/>
        </p:nvSpPr>
        <p:spPr>
          <a:xfrm>
            <a:off x="6476749" y="6431975"/>
            <a:ext cx="47265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10: Evaluating a Career in Clean Energy and Climate-Tech</a:t>
            </a:r>
            <a:endParaRPr sz="1200"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2800fc4f1ca_0_0"/>
          <p:cNvSpPr txBox="1">
            <a:spLocks noGrp="1"/>
          </p:cNvSpPr>
          <p:nvPr>
            <p:ph type="title"/>
          </p:nvPr>
        </p:nvSpPr>
        <p:spPr>
          <a:xfrm>
            <a:off x="454225" y="2358300"/>
            <a:ext cx="5054100" cy="5265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B5394"/>
              </a:buClr>
              <a:buSzPts val="4800"/>
              <a:buFont typeface="Calibri"/>
              <a:buNone/>
            </a:pPr>
            <a:r>
              <a:rPr lang="en-US"/>
              <a:t>Career Considerations</a:t>
            </a:r>
            <a:endParaRPr/>
          </a:p>
        </p:txBody>
      </p:sp>
      <p:sp>
        <p:nvSpPr>
          <p:cNvPr id="232" name="Google Shape;232;g2800fc4f1ca_0_0"/>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9</a:t>
            </a:fld>
            <a:endParaRPr/>
          </a:p>
        </p:txBody>
      </p:sp>
      <p:sp>
        <p:nvSpPr>
          <p:cNvPr id="233" name="Google Shape;233;g2800fc4f1ca_0_0"/>
          <p:cNvSpPr txBox="1">
            <a:spLocks noGrp="1"/>
          </p:cNvSpPr>
          <p:nvPr>
            <p:ph type="body" idx="1"/>
          </p:nvPr>
        </p:nvSpPr>
        <p:spPr>
          <a:xfrm>
            <a:off x="6566775" y="1117425"/>
            <a:ext cx="4941600" cy="4148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Skills</a:t>
            </a:r>
            <a:r>
              <a:rPr lang="en-US" sz="24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what am I good at?</a:t>
            </a:r>
            <a:endParaRPr sz="24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endParaRPr>
          </a:p>
          <a:p>
            <a:pPr marL="0" lvl="0" indent="0" algn="l" rtl="0">
              <a:lnSpc>
                <a:spcPct val="115000"/>
              </a:lnSpc>
              <a:spcBef>
                <a:spcPts val="1200"/>
              </a:spcBef>
              <a:spcAft>
                <a:spcPts val="0"/>
              </a:spcAft>
              <a:buNone/>
            </a:pPr>
            <a:r>
              <a:rPr lang="en-US" sz="2400" b="1"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Interests</a:t>
            </a:r>
            <a:r>
              <a:rPr lang="en-US" sz="24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 what excites me?</a:t>
            </a:r>
            <a:endParaRPr sz="24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endParaRPr>
          </a:p>
          <a:p>
            <a:pPr marL="0" lvl="0" indent="0" algn="l" rtl="0">
              <a:lnSpc>
                <a:spcPct val="115000"/>
              </a:lnSpc>
              <a:spcBef>
                <a:spcPts val="1200"/>
              </a:spcBef>
              <a:spcAft>
                <a:spcPts val="0"/>
              </a:spcAft>
              <a:buNone/>
            </a:pPr>
            <a:r>
              <a:rPr lang="en-US" sz="2400" b="1"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Work environment</a:t>
            </a:r>
            <a:r>
              <a:rPr lang="en-US" sz="24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a:t>
            </a:r>
            <a:r>
              <a:rPr lang="en-US" sz="24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 what kind of setting do I work best in?</a:t>
            </a:r>
            <a:endParaRPr sz="24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endParaRPr>
          </a:p>
          <a:p>
            <a:pPr marL="0" lvl="0" indent="0" algn="l" rtl="0">
              <a:lnSpc>
                <a:spcPct val="115000"/>
              </a:lnSpc>
              <a:spcBef>
                <a:spcPts val="1200"/>
              </a:spcBef>
              <a:spcAft>
                <a:spcPts val="0"/>
              </a:spcAft>
              <a:buNone/>
            </a:pPr>
            <a:r>
              <a:rPr lang="en-US" sz="2400" b="1"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Values</a:t>
            </a:r>
            <a:r>
              <a:rPr lang="en-US" sz="24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 what motivates me?</a:t>
            </a:r>
            <a:endParaRPr sz="24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endParaRPr>
          </a:p>
          <a:p>
            <a:pPr marL="0" lvl="0" indent="0" algn="l" rtl="0">
              <a:lnSpc>
                <a:spcPct val="115000"/>
              </a:lnSpc>
              <a:spcBef>
                <a:spcPts val="1200"/>
              </a:spcBef>
              <a:spcAft>
                <a:spcPts val="0"/>
              </a:spcAft>
              <a:buNone/>
            </a:pPr>
            <a:r>
              <a:rPr lang="en-US" sz="2400" b="1"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Growth potential</a:t>
            </a:r>
            <a:r>
              <a:rPr lang="en-US" sz="24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 what do I want to accomplish?</a:t>
            </a:r>
            <a:endParaRPr sz="24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endParaRPr>
          </a:p>
          <a:p>
            <a:pPr marL="0" lvl="0" indent="0" algn="l" rtl="0">
              <a:lnSpc>
                <a:spcPct val="115000"/>
              </a:lnSpc>
              <a:spcBef>
                <a:spcPts val="1200"/>
              </a:spcBef>
              <a:spcAft>
                <a:spcPts val="1200"/>
              </a:spcAft>
              <a:buNone/>
            </a:pPr>
            <a:r>
              <a:rPr lang="en-US" sz="2400" b="1"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Salary</a:t>
            </a:r>
            <a:r>
              <a:rPr lang="en-US" sz="24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 how much do I need to earn?</a:t>
            </a:r>
            <a:endParaRPr sz="2400" dirty="0"/>
          </a:p>
        </p:txBody>
      </p:sp>
      <p:sp>
        <p:nvSpPr>
          <p:cNvPr id="234" name="Google Shape;234;g2800fc4f1ca_0_0"/>
          <p:cNvSpPr txBox="1"/>
          <p:nvPr/>
        </p:nvSpPr>
        <p:spPr>
          <a:xfrm>
            <a:off x="6476749" y="6431975"/>
            <a:ext cx="47265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10: Evaluating a Career in Clean Energy and Climate-Tech</a:t>
            </a:r>
            <a:endParaRPr sz="120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build="p"/>
    </p:bldLst>
  </p:timing>
</p:sld>
</file>

<file path=ppt/theme/theme1.xml><?xml version="1.0" encoding="utf-8"?>
<a:theme xmlns:a="http://schemas.openxmlformats.org/drawingml/2006/main" name="Content Slides">
  <a:themeElements>
    <a:clrScheme name="MassCEC">
      <a:dk1>
        <a:srgbClr val="000000"/>
      </a:dk1>
      <a:lt1>
        <a:srgbClr val="FFFFFF"/>
      </a:lt1>
      <a:dk2>
        <a:srgbClr val="0065A4"/>
      </a:dk2>
      <a:lt2>
        <a:srgbClr val="79C142"/>
      </a:lt2>
      <a:accent1>
        <a:srgbClr val="0065A4"/>
      </a:accent1>
      <a:accent2>
        <a:srgbClr val="79C142"/>
      </a:accent2>
      <a:accent3>
        <a:srgbClr val="FF5F00"/>
      </a:accent3>
      <a:accent4>
        <a:srgbClr val="FEF200"/>
      </a:accent4>
      <a:accent5>
        <a:srgbClr val="133D71"/>
      </a:accent5>
      <a:accent6>
        <a:srgbClr val="F2F7FA"/>
      </a:accent6>
      <a:hlink>
        <a:srgbClr val="0065A4"/>
      </a:hlink>
      <a:folHlink>
        <a:srgbClr val="579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d08fa42-3293-4960-9eba-b4907ca33f3b">
      <Terms xmlns="http://schemas.microsoft.com/office/infopath/2007/PartnerControls"/>
    </lcf76f155ced4ddcb4097134ff3c332f>
    <Notes xmlns="9d08fa42-3293-4960-9eba-b4907ca33f3b" xsi:nil="true"/>
    <TaxCatchAll xmlns="ea4dc06b-4cba-4925-8846-bb8fd58a5dc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C1CADA0E019C418B12594A264DCDB3" ma:contentTypeVersion="14" ma:contentTypeDescription="Create a new document." ma:contentTypeScope="" ma:versionID="982956039f9f749d366e5f0198fa24a9">
  <xsd:schema xmlns:xsd="http://www.w3.org/2001/XMLSchema" xmlns:xs="http://www.w3.org/2001/XMLSchema" xmlns:p="http://schemas.microsoft.com/office/2006/metadata/properties" xmlns:ns2="9d08fa42-3293-4960-9eba-b4907ca33f3b" xmlns:ns3="ea4dc06b-4cba-4925-8846-bb8fd58a5dc8" targetNamespace="http://schemas.microsoft.com/office/2006/metadata/properties" ma:root="true" ma:fieldsID="766a51feb9f54d2595e4ebf5a6947d46" ns2:_="" ns3:_="">
    <xsd:import namespace="9d08fa42-3293-4960-9eba-b4907ca33f3b"/>
    <xsd:import namespace="ea4dc06b-4cba-4925-8846-bb8fd58a5dc8"/>
    <xsd:element name="properties">
      <xsd:complexType>
        <xsd:sequence>
          <xsd:element name="documentManagement">
            <xsd:complexType>
              <xsd:all>
                <xsd:element ref="ns2:Notes"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08fa42-3293-4960-9eba-b4907ca33f3b" elementFormDefault="qualified">
    <xsd:import namespace="http://schemas.microsoft.com/office/2006/documentManagement/types"/>
    <xsd:import namespace="http://schemas.microsoft.com/office/infopath/2007/PartnerControls"/>
    <xsd:element name="Notes" ma:index="8" nillable="true" ma:displayName="Notes" ma:format="Dropdown" ma:internalName="Notes">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faeb5f8-066e-4252-85f7-2a35006b4990"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4dc06b-4cba-4925-8846-bb8fd58a5dc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ae8a82ed-2c5d-44c2-a927-9ddc486722b8}" ma:internalName="TaxCatchAll" ma:showField="CatchAllData" ma:web="ea4dc06b-4cba-4925-8846-bb8fd58a5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1E5FA4-53F2-4E0E-802F-DFA044939009}">
  <ds:schemaRefs>
    <ds:schemaRef ds:uri="http://schemas.microsoft.com/office/2006/metadata/properties"/>
    <ds:schemaRef ds:uri="http://schemas.microsoft.com/office/infopath/2007/PartnerControls"/>
    <ds:schemaRef ds:uri="9d08fa42-3293-4960-9eba-b4907ca33f3b"/>
    <ds:schemaRef ds:uri="ea4dc06b-4cba-4925-8846-bb8fd58a5dc8"/>
  </ds:schemaRefs>
</ds:datastoreItem>
</file>

<file path=customXml/itemProps2.xml><?xml version="1.0" encoding="utf-8"?>
<ds:datastoreItem xmlns:ds="http://schemas.openxmlformats.org/officeDocument/2006/customXml" ds:itemID="{B1253481-6593-49DC-9536-DA425854043D}">
  <ds:schemaRefs>
    <ds:schemaRef ds:uri="http://schemas.microsoft.com/sharepoint/v3/contenttype/forms"/>
  </ds:schemaRefs>
</ds:datastoreItem>
</file>

<file path=customXml/itemProps3.xml><?xml version="1.0" encoding="utf-8"?>
<ds:datastoreItem xmlns:ds="http://schemas.openxmlformats.org/officeDocument/2006/customXml" ds:itemID="{AD6BB00D-1F5C-4C10-A82C-1177507027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08fa42-3293-4960-9eba-b4907ca33f3b"/>
    <ds:schemaRef ds:uri="ea4dc06b-4cba-4925-8846-bb8fd58a5d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3104</Words>
  <Application>Microsoft Office PowerPoint</Application>
  <PresentationFormat>Widescreen</PresentationFormat>
  <Paragraphs>245</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Content Slides</vt:lpstr>
      <vt:lpstr>Evaluating Climate-Critical Careers</vt:lpstr>
      <vt:lpstr>Ask your classmates “yes” or “no” questions to identify your career.</vt:lpstr>
      <vt:lpstr>Do Clean Energy Careers Offer Opportunity?</vt:lpstr>
      <vt:lpstr>Yes! Clean Energy Jobs are in Demand</vt:lpstr>
      <vt:lpstr>PowerPoint Presentation</vt:lpstr>
      <vt:lpstr>PowerPoint Presentation</vt:lpstr>
      <vt:lpstr>PowerPoint Presentation</vt:lpstr>
      <vt:lpstr>Your Place in  Clean Energy</vt:lpstr>
      <vt:lpstr>Career Considerations</vt:lpstr>
      <vt:lpstr>Project Manager</vt:lpstr>
      <vt:lpstr>Wind Turbine Technician</vt:lpstr>
      <vt:lpstr>Energy Auditor</vt:lpstr>
      <vt:lpstr>Find Your Place in Clean Energy</vt:lpstr>
      <vt:lpstr>Climate Watch: Video </vt:lpstr>
      <vt:lpstr>PowerPoint Presentation</vt:lpstr>
      <vt:lpstr>Group Activity</vt:lpstr>
      <vt:lpstr>PowerPoint Presentation</vt:lpstr>
      <vt:lpstr>PowerPoint Presentation</vt:lpstr>
      <vt:lpstr>Evaluating Climate-Critical Careers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Benjamin Gross</dc:creator>
  <cp:lastModifiedBy> </cp:lastModifiedBy>
  <cp:revision>4</cp:revision>
  <dcterms:created xsi:type="dcterms:W3CDTF">2024-01-16T16:54:29Z</dcterms:created>
  <dcterms:modified xsi:type="dcterms:W3CDTF">2024-12-18T21:44:19Z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0x010100C9C1CADA0E019C418B12594A264DCDB3</vt:lpwstr>
  </property>
  <property fmtid="{D5CDD505-2E9C-101B-9397-08002B2CF9AE}" pid="3" name="MediaServiceImageTags">
    <vt:lpwstr/>
  </property>
</Properties>
</file>